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839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ry" initials="TS" lastIdx="7" clrIdx="0">
    <p:extLst>
      <p:ext uri="{19B8F6BF-5375-455C-9EA6-DF929625EA0E}">
        <p15:presenceInfo xmlns:p15="http://schemas.microsoft.com/office/powerpoint/2012/main" userId="Tor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37D"/>
    <a:srgbClr val="154D85"/>
    <a:srgbClr val="103B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86"/>
    <p:restoredTop sz="97594"/>
  </p:normalViewPr>
  <p:slideViewPr>
    <p:cSldViewPr snapToGrid="0" snapToObjects="1">
      <p:cViewPr varScale="1">
        <p:scale>
          <a:sx n="33" d="100"/>
          <a:sy n="33" d="100"/>
        </p:scale>
        <p:origin x="2904" y="360"/>
      </p:cViewPr>
      <p:guideLst>
        <p:guide orient="horz" pos="10368"/>
        <p:guide pos="1839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15" d="100"/>
          <a:sy n="115" d="100"/>
        </p:scale>
        <p:origin x="4960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60FFCA9-392E-5841-A101-415FF3B614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FA434B-B418-6F4D-8B9C-8E2B110F4C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46869-A2B0-2D4B-B058-EFDD2B327642}" type="datetimeFigureOut">
              <a:rPr lang="en-US" smtClean="0"/>
              <a:t>7/31/23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720FEE-A335-BD46-A6EF-47EBB426988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F8C54D-EB46-8747-9241-4C2FFBC989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BCD07-38ED-6E46-939E-80842F4C4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39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9A3F26-1D4E-B046-8A4D-C43CB2D4B9D5}" type="datetimeFigureOut">
              <a:rPr lang="en-US" smtClean="0"/>
              <a:t>7/31/23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F423B-AAAC-5C4B-A0C2-E11662637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702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EF423B-AAAC-5C4B-A0C2-E116626370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769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87C6D-C561-3D4A-8AF5-007670C105A9}" type="datetimeFigureOut">
              <a:rPr lang="en-US" smtClean="0"/>
              <a:t>7/31/23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994A-D1AD-434E-A439-023FB29DC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524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87C6D-C561-3D4A-8AF5-007670C105A9}" type="datetimeFigureOut">
              <a:rPr lang="en-US" smtClean="0"/>
              <a:t>7/31/23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994A-D1AD-434E-A439-023FB29DC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09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87C6D-C561-3D4A-8AF5-007670C105A9}" type="datetimeFigureOut">
              <a:rPr lang="en-US" smtClean="0"/>
              <a:t>7/31/23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994A-D1AD-434E-A439-023FB29DC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1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87C6D-C561-3D4A-8AF5-007670C105A9}" type="datetimeFigureOut">
              <a:rPr lang="en-US" smtClean="0"/>
              <a:t>7/31/23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994A-D1AD-434E-A439-023FB29DC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9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87C6D-C561-3D4A-8AF5-007670C105A9}" type="datetimeFigureOut">
              <a:rPr lang="en-US" smtClean="0"/>
              <a:t>7/31/23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994A-D1AD-434E-A439-023FB29DC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23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87C6D-C561-3D4A-8AF5-007670C105A9}" type="datetimeFigureOut">
              <a:rPr lang="en-US" smtClean="0"/>
              <a:t>7/31/23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994A-D1AD-434E-A439-023FB29DC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221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87C6D-C561-3D4A-8AF5-007670C105A9}" type="datetimeFigureOut">
              <a:rPr lang="en-US" smtClean="0"/>
              <a:t>7/31/23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994A-D1AD-434E-A439-023FB29DC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194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87C6D-C561-3D4A-8AF5-007670C105A9}" type="datetimeFigureOut">
              <a:rPr lang="en-US" smtClean="0"/>
              <a:t>7/31/23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994A-D1AD-434E-A439-023FB29DC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79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87C6D-C561-3D4A-8AF5-007670C105A9}" type="datetimeFigureOut">
              <a:rPr lang="en-US" smtClean="0"/>
              <a:t>7/31/23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994A-D1AD-434E-A439-023FB29DC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518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87C6D-C561-3D4A-8AF5-007670C105A9}" type="datetimeFigureOut">
              <a:rPr lang="en-US" smtClean="0"/>
              <a:t>7/31/23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994A-D1AD-434E-A439-023FB29DC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0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87C6D-C561-3D4A-8AF5-007670C105A9}" type="datetimeFigureOut">
              <a:rPr lang="en-US" smtClean="0"/>
              <a:t>7/31/23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994A-D1AD-434E-A439-023FB29DC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715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87C6D-C561-3D4A-8AF5-007670C105A9}" type="datetimeFigureOut">
              <a:rPr lang="en-US" smtClean="0"/>
              <a:t>7/31/23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8994A-D1AD-434E-A439-023FB29DC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04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168">
            <a:extLst>
              <a:ext uri="{FF2B5EF4-FFF2-40B4-BE49-F238E27FC236}">
                <a16:creationId xmlns:a16="http://schemas.microsoft.com/office/drawing/2014/main" id="{259F476C-0177-7946-AD82-AD3DDDA3AA9E}"/>
              </a:ext>
            </a:extLst>
          </p:cNvPr>
          <p:cNvSpPr txBox="1"/>
          <p:nvPr/>
        </p:nvSpPr>
        <p:spPr>
          <a:xfrm>
            <a:off x="3608703" y="209596"/>
            <a:ext cx="36260231" cy="2432528"/>
          </a:xfrm>
          <a:prstGeom prst="rect">
            <a:avLst/>
          </a:prstGeom>
          <a:noFill/>
          <a:ln>
            <a:noFill/>
          </a:ln>
        </p:spPr>
        <p:txBody>
          <a:bodyPr wrap="square" lIns="549371" tIns="274686" rIns="549371" bIns="274686" anchor="ctr" anchorCtr="0">
            <a:noAutofit/>
          </a:bodyPr>
          <a:lstStyle/>
          <a:p>
            <a:pPr algn="ctr">
              <a:buSzPct val="25000"/>
            </a:pPr>
            <a:r>
              <a:rPr lang="en-US" sz="4800" dirty="0" err="1">
                <a:solidFill>
                  <a:schemeClr val="lt1"/>
                </a:solidFill>
                <a:cs typeface="Arial" panose="020B0604020202020204" pitchFamily="34" charset="0"/>
              </a:rPr>
              <a:t>Abeerah</a:t>
            </a:r>
            <a:r>
              <a:rPr lang="en-US" sz="4800" dirty="0">
                <a:solidFill>
                  <a:schemeClr val="lt1"/>
                </a:solidFill>
                <a:cs typeface="Arial" panose="020B0604020202020204" pitchFamily="34" charset="0"/>
              </a:rPr>
              <a:t> Wasti</a:t>
            </a:r>
            <a:r>
              <a:rPr lang="en-US" sz="4800" baseline="30000" dirty="0">
                <a:solidFill>
                  <a:schemeClr val="lt1"/>
                </a:solidFill>
                <a:cs typeface="Arial" panose="020B0604020202020204" pitchFamily="34" charset="0"/>
              </a:rPr>
              <a:t>1</a:t>
            </a:r>
            <a:r>
              <a:rPr lang="en-US" sz="4800" dirty="0">
                <a:solidFill>
                  <a:schemeClr val="lt1"/>
                </a:solidFill>
                <a:cs typeface="Arial" panose="020B0604020202020204" pitchFamily="34" charset="0"/>
              </a:rPr>
              <a:t>, Tory Spindle</a:t>
            </a:r>
            <a:r>
              <a:rPr lang="en-US" sz="4800" baseline="30000" dirty="0">
                <a:solidFill>
                  <a:schemeClr val="lt1"/>
                </a:solidFill>
                <a:cs typeface="Arial" panose="020B0604020202020204" pitchFamily="34" charset="0"/>
              </a:rPr>
              <a:t>1</a:t>
            </a:r>
            <a:r>
              <a:rPr lang="en-US" sz="4800" dirty="0">
                <a:solidFill>
                  <a:schemeClr val="lt1"/>
                </a:solidFill>
                <a:cs typeface="Arial" panose="020B0604020202020204" pitchFamily="34" charset="0"/>
              </a:rPr>
              <a:t>,</a:t>
            </a:r>
            <a:r>
              <a:rPr lang="en-US" sz="4800" baseline="30000" dirty="0">
                <a:solidFill>
                  <a:schemeClr val="lt1"/>
                </a:solidFill>
                <a:cs typeface="Arial" panose="020B0604020202020204" pitchFamily="34" charset="0"/>
              </a:rPr>
              <a:t> </a:t>
            </a:r>
            <a:r>
              <a:rPr lang="en-US" sz="4800" dirty="0">
                <a:solidFill>
                  <a:schemeClr val="lt1"/>
                </a:solidFill>
                <a:cs typeface="Arial" panose="020B0604020202020204" pitchFamily="34" charset="0"/>
              </a:rPr>
              <a:t>M. Grabenauer</a:t>
            </a:r>
            <a:r>
              <a:rPr lang="en-US" sz="4800" baseline="30000" dirty="0">
                <a:solidFill>
                  <a:schemeClr val="lt1"/>
                </a:solidFill>
                <a:cs typeface="Arial" panose="020B0604020202020204" pitchFamily="34" charset="0"/>
              </a:rPr>
              <a:t>2</a:t>
            </a:r>
            <a:r>
              <a:rPr lang="en-US" sz="4800" dirty="0">
                <a:solidFill>
                  <a:schemeClr val="lt1"/>
                </a:solidFill>
                <a:cs typeface="Arial" panose="020B0604020202020204" pitchFamily="34" charset="0"/>
              </a:rPr>
              <a:t>, Ryan Vandrey</a:t>
            </a:r>
            <a:r>
              <a:rPr lang="en-US" sz="4800" baseline="30000" dirty="0">
                <a:solidFill>
                  <a:schemeClr val="lt1"/>
                </a:solidFill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Shape 169">
            <a:extLst>
              <a:ext uri="{FF2B5EF4-FFF2-40B4-BE49-F238E27FC236}">
                <a16:creationId xmlns:a16="http://schemas.microsoft.com/office/drawing/2014/main" id="{F4D707F4-CED3-8E49-A0FC-69AF30060A6B}"/>
              </a:ext>
            </a:extLst>
          </p:cNvPr>
          <p:cNvSpPr txBox="1"/>
          <p:nvPr/>
        </p:nvSpPr>
        <p:spPr>
          <a:xfrm>
            <a:off x="-5393006" y="1950305"/>
            <a:ext cx="54826502" cy="1500490"/>
          </a:xfrm>
          <a:prstGeom prst="rect">
            <a:avLst/>
          </a:prstGeom>
          <a:noFill/>
          <a:ln>
            <a:noFill/>
          </a:ln>
        </p:spPr>
        <p:txBody>
          <a:bodyPr wrap="square" lIns="104486" tIns="52229" rIns="104486" bIns="52229" anchor="t" anchorCtr="0">
            <a:noAutofit/>
          </a:bodyPr>
          <a:lstStyle/>
          <a:p>
            <a:pPr algn="ctr">
              <a:buSzPct val="25000"/>
            </a:pPr>
            <a:r>
              <a:rPr lang="en-US" sz="4114" baseline="30000" dirty="0">
                <a:solidFill>
                  <a:srgbClr val="FFFFFF"/>
                </a:solidFill>
                <a:cs typeface="Arial" panose="020B0604020202020204" pitchFamily="34" charset="0"/>
              </a:rPr>
              <a:t>1 </a:t>
            </a:r>
            <a:r>
              <a:rPr lang="en-US" sz="4114" dirty="0">
                <a:solidFill>
                  <a:srgbClr val="FFFFFF"/>
                </a:solidFill>
                <a:cs typeface="Arial" panose="020B0604020202020204" pitchFamily="34" charset="0"/>
              </a:rPr>
              <a:t>Johns Hopkins University School of Medicine, Baltimore, MD, </a:t>
            </a:r>
            <a:r>
              <a:rPr lang="en-US" sz="4114" baseline="30000" dirty="0">
                <a:solidFill>
                  <a:srgbClr val="FFFFFF"/>
                </a:solidFill>
                <a:cs typeface="Arial" panose="020B0604020202020204" pitchFamily="34" charset="0"/>
              </a:rPr>
              <a:t>2</a:t>
            </a:r>
            <a:r>
              <a:rPr lang="en-US" sz="4114" dirty="0">
                <a:solidFill>
                  <a:srgbClr val="FFFFFF"/>
                </a:solidFill>
                <a:cs typeface="Arial" panose="020B0604020202020204" pitchFamily="34" charset="0"/>
              </a:rPr>
              <a:t>RTI International</a:t>
            </a:r>
          </a:p>
        </p:txBody>
      </p:sp>
      <p:sp>
        <p:nvSpPr>
          <p:cNvPr id="24" name="Shape 171">
            <a:extLst>
              <a:ext uri="{FF2B5EF4-FFF2-40B4-BE49-F238E27FC236}">
                <a16:creationId xmlns:a16="http://schemas.microsoft.com/office/drawing/2014/main" id="{1BCDBEE5-A985-3B4C-9098-91643308D9F9}"/>
              </a:ext>
            </a:extLst>
          </p:cNvPr>
          <p:cNvSpPr txBox="1"/>
          <p:nvPr/>
        </p:nvSpPr>
        <p:spPr>
          <a:xfrm>
            <a:off x="22306" y="5515049"/>
            <a:ext cx="11553687" cy="1047288"/>
          </a:xfrm>
          <a:prstGeom prst="rect">
            <a:avLst/>
          </a:prstGeom>
          <a:solidFill>
            <a:srgbClr val="01437D"/>
          </a:solidFill>
          <a:ln>
            <a:solidFill>
              <a:schemeClr val="tx1"/>
            </a:solidFill>
          </a:ln>
        </p:spPr>
        <p:txBody>
          <a:bodyPr wrap="square" lIns="104486" tIns="52229" rIns="104486" bIns="52229" anchor="ctr" anchorCtr="0">
            <a:noAutofit/>
          </a:bodyPr>
          <a:lstStyle/>
          <a:p>
            <a:pPr algn="ctr">
              <a:buSzPct val="25000"/>
            </a:pPr>
            <a:r>
              <a:rPr lang="en-US" sz="4572" b="1" dirty="0">
                <a:solidFill>
                  <a:schemeClr val="lt1"/>
                </a:solidFill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28" name="Shape 175">
            <a:extLst>
              <a:ext uri="{FF2B5EF4-FFF2-40B4-BE49-F238E27FC236}">
                <a16:creationId xmlns:a16="http://schemas.microsoft.com/office/drawing/2014/main" id="{08261535-71AD-0940-BC99-3D84E7EF61CD}"/>
              </a:ext>
            </a:extLst>
          </p:cNvPr>
          <p:cNvSpPr txBox="1"/>
          <p:nvPr/>
        </p:nvSpPr>
        <p:spPr>
          <a:xfrm>
            <a:off x="35200" y="14989864"/>
            <a:ext cx="11553687" cy="1065225"/>
          </a:xfrm>
          <a:prstGeom prst="rect">
            <a:avLst/>
          </a:prstGeom>
          <a:solidFill>
            <a:srgbClr val="01437D"/>
          </a:solidFill>
          <a:ln>
            <a:solidFill>
              <a:schemeClr val="tx1"/>
            </a:solidFill>
          </a:ln>
        </p:spPr>
        <p:txBody>
          <a:bodyPr wrap="square" lIns="104486" tIns="52229" rIns="104486" bIns="52229" anchor="ctr" anchorCtr="0">
            <a:noAutofit/>
          </a:bodyPr>
          <a:lstStyle/>
          <a:p>
            <a:pPr algn="ctr">
              <a:buSzPct val="25000"/>
            </a:pPr>
            <a:r>
              <a:rPr lang="en-US" sz="4572" b="1" dirty="0">
                <a:solidFill>
                  <a:schemeClr val="lt1"/>
                </a:solidFill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29" name="Shape 176">
            <a:extLst>
              <a:ext uri="{FF2B5EF4-FFF2-40B4-BE49-F238E27FC236}">
                <a16:creationId xmlns:a16="http://schemas.microsoft.com/office/drawing/2014/main" id="{EA84656E-C599-1B41-BC7F-DB02B96F6150}"/>
              </a:ext>
            </a:extLst>
          </p:cNvPr>
          <p:cNvSpPr txBox="1"/>
          <p:nvPr/>
        </p:nvSpPr>
        <p:spPr>
          <a:xfrm>
            <a:off x="162792" y="16249246"/>
            <a:ext cx="11206553" cy="14376133"/>
          </a:xfrm>
          <a:prstGeom prst="rect">
            <a:avLst/>
          </a:prstGeom>
          <a:noFill/>
          <a:ln>
            <a:noFill/>
          </a:ln>
        </p:spPr>
        <p:txBody>
          <a:bodyPr wrap="square" lIns="104486" tIns="52229" rIns="104486" bIns="52229" anchor="t" anchorCtr="0">
            <a:noAutofit/>
          </a:bodyPr>
          <a:lstStyle/>
          <a:p>
            <a:r>
              <a:rPr lang="en-US" sz="3000" dirty="0"/>
              <a:t>Participants (</a:t>
            </a:r>
            <a:r>
              <a:rPr lang="en-US" sz="3000" b="1" dirty="0"/>
              <a:t>Study 1 (limonene)</a:t>
            </a:r>
            <a:r>
              <a:rPr lang="en-US" sz="3000" dirty="0"/>
              <a:t>: N=20; </a:t>
            </a:r>
            <a:r>
              <a:rPr lang="en-US" sz="3000" b="1" dirty="0"/>
              <a:t>Study 2 (pinene)</a:t>
            </a:r>
            <a:r>
              <a:rPr lang="en-US" sz="3000" dirty="0"/>
              <a:t>: N=9) were healthy adults with a history of cannabis use, but who used fewer than 3 times a week. Study 1 participants all reported experiencing anxiety-like effects following cannabis exposure prior to study participation. </a:t>
            </a:r>
          </a:p>
          <a:p>
            <a:endParaRPr lang="en-US" sz="3000" dirty="0"/>
          </a:p>
          <a:p>
            <a:r>
              <a:rPr lang="en-US" sz="3000" b="1" dirty="0">
                <a:solidFill>
                  <a:schemeClr val="dk1"/>
                </a:solidFill>
                <a:cs typeface="Arial" panose="020B0604020202020204" pitchFamily="34" charset="0"/>
              </a:rPr>
              <a:t>Procedures</a:t>
            </a:r>
          </a:p>
          <a:p>
            <a:r>
              <a:rPr lang="en-US" sz="3000" dirty="0"/>
              <a:t>A within-subjects crossover design was used; Δ9-THC ( THC Pharm GmbH), limonene (True Terpenes), and </a:t>
            </a:r>
            <a:r>
              <a:rPr lang="en-US" sz="2800" dirty="0">
                <a:latin typeface="+mn-lt"/>
                <a:cs typeface="Arial" panose="020B0604020202020204" pitchFamily="34" charset="0"/>
              </a:rPr>
              <a:t>⍺</a:t>
            </a:r>
            <a:r>
              <a:rPr lang="en-US" sz="2800" dirty="0"/>
              <a:t>-Pinene </a:t>
            </a:r>
            <a:r>
              <a:rPr lang="en-US" sz="3000" dirty="0"/>
              <a:t>(True Terpenes) were vaporized using a Might Medic hand-held vaporizer (Storz &amp; Bickel)</a:t>
            </a:r>
          </a:p>
          <a:p>
            <a:r>
              <a:rPr lang="en-US" sz="3000" dirty="0"/>
              <a:t> </a:t>
            </a:r>
          </a:p>
          <a:p>
            <a:r>
              <a:rPr lang="en-US" sz="3000" u="sng" dirty="0"/>
              <a:t>Study 1 Dosing:</a:t>
            </a:r>
          </a:p>
          <a:p>
            <a:r>
              <a:rPr lang="en-US" sz="3000" dirty="0"/>
              <a:t>(1) placebo; (2) 1mg limonene; (3) 5 mg limonene; (4) 30mg Δ9-THC; (5) 30mg Δ9-THC + 1mg limonene; (6) 30mg Δ9-THC + 5 mg limonene; (7) 30mg Δ9-THC + 15 mg limonene</a:t>
            </a:r>
          </a:p>
          <a:p>
            <a:endParaRPr lang="en-US" sz="1200" dirty="0"/>
          </a:p>
          <a:p>
            <a:r>
              <a:rPr lang="en-US" sz="3000" u="sng" dirty="0"/>
              <a:t>Study 2 Dosing:</a:t>
            </a:r>
          </a:p>
          <a:p>
            <a:r>
              <a:rPr lang="en-US" sz="3000" dirty="0"/>
              <a:t>(1) placebo; (2) 15 mg Pinene; (3) 30 mg Δ9-THC; (4) 30 mg Δ9-THC + 0.5 mg Pinene; (5) 30 mg Δ9-THC + 5.0 mg Pinene; (6) 30 mg Δ9-THC + 15 mg Pinene</a:t>
            </a:r>
          </a:p>
          <a:p>
            <a:endParaRPr lang="en-US" sz="3000" dirty="0"/>
          </a:p>
          <a:p>
            <a:endParaRPr lang="en-US" sz="3000" b="1" dirty="0">
              <a:solidFill>
                <a:schemeClr val="dk1"/>
              </a:solidFill>
              <a:cs typeface="Arial" panose="020B0604020202020204" pitchFamily="34" charset="0"/>
            </a:endParaRPr>
          </a:p>
          <a:p>
            <a:r>
              <a:rPr lang="en-US" sz="3000" b="1" dirty="0">
                <a:solidFill>
                  <a:schemeClr val="dk1"/>
                </a:solidFill>
                <a:cs typeface="Arial" panose="020B0604020202020204" pitchFamily="34" charset="0"/>
              </a:rPr>
              <a:t>Assessments</a:t>
            </a:r>
          </a:p>
          <a:p>
            <a:r>
              <a:rPr lang="en-US" sz="3000" u="sng" dirty="0"/>
              <a:t>Subjective Drug Effects: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VAS scores (0-100) on Drug Effect Questionnaire (DEQ).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000" dirty="0"/>
              <a:t>Included assessments of drug effect, anxiety, paranoia, trouble with memory, and other common acute effects of Δ9-THC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State-Trait Anxiety Inventory (STAI)</a:t>
            </a:r>
          </a:p>
          <a:p>
            <a:endParaRPr lang="en-US" sz="3000" dirty="0"/>
          </a:p>
          <a:p>
            <a:pPr>
              <a:lnSpc>
                <a:spcPct val="114000"/>
              </a:lnSpc>
              <a:buClr>
                <a:schemeClr val="dk1"/>
              </a:buClr>
              <a:buSzPct val="100000"/>
            </a:pPr>
            <a:r>
              <a:rPr lang="en-US" sz="3000" u="sng" dirty="0">
                <a:solidFill>
                  <a:schemeClr val="dk1"/>
                </a:solidFill>
                <a:cs typeface="Arial" panose="020B0604020202020204" pitchFamily="34" charset="0"/>
              </a:rPr>
              <a:t>Cognitive Performance:</a:t>
            </a:r>
          </a:p>
          <a:p>
            <a:pPr marL="514350" indent="-514350">
              <a:lnSpc>
                <a:spcPct val="114000"/>
              </a:lnSpc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dk1"/>
                </a:solidFill>
                <a:cs typeface="Arial" panose="020B0604020202020204" pitchFamily="34" charset="0"/>
              </a:rPr>
              <a:t>Digit Symbol Substitution Task (DSST; psychomotor ability) </a:t>
            </a:r>
          </a:p>
          <a:p>
            <a:pPr marL="514350" indent="-514350">
              <a:lnSpc>
                <a:spcPct val="114000"/>
              </a:lnSpc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dk1"/>
                </a:solidFill>
                <a:cs typeface="Arial" panose="020B0604020202020204" pitchFamily="34" charset="0"/>
              </a:rPr>
              <a:t>Paced Serial Addition Task (PASAT; working memory)</a:t>
            </a:r>
          </a:p>
          <a:p>
            <a:pPr>
              <a:lnSpc>
                <a:spcPct val="114000"/>
              </a:lnSpc>
              <a:buClr>
                <a:schemeClr val="dk1"/>
              </a:buClr>
              <a:buSzPct val="100000"/>
            </a:pPr>
            <a:endParaRPr lang="en-US" sz="3000" dirty="0"/>
          </a:p>
          <a:p>
            <a:r>
              <a:rPr lang="en-US" sz="3000" u="sng" dirty="0"/>
              <a:t>Physiological and Biological Measures: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Heart rate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/>
          </a:p>
          <a:p>
            <a:pPr>
              <a:buClr>
                <a:schemeClr val="dk1"/>
              </a:buClr>
              <a:buSzPct val="100000"/>
            </a:pPr>
            <a:endParaRPr lang="en-US" sz="3000" dirty="0">
              <a:solidFill>
                <a:schemeClr val="dk1"/>
              </a:solidFill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buClr>
                <a:schemeClr val="dk1"/>
              </a:buClr>
              <a:buSzPct val="100000"/>
            </a:pPr>
            <a:endParaRPr lang="en-US" sz="3000" b="1" dirty="0">
              <a:solidFill>
                <a:schemeClr val="dk1"/>
              </a:solidFill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buClr>
                <a:schemeClr val="dk1"/>
              </a:buClr>
              <a:buSzPct val="100000"/>
            </a:pPr>
            <a:endParaRPr lang="en-US" sz="3000" b="1" dirty="0">
              <a:solidFill>
                <a:schemeClr val="dk1"/>
              </a:solidFill>
              <a:cs typeface="Arial" panose="020B0604020202020204" pitchFamily="34" charset="0"/>
            </a:endParaRPr>
          </a:p>
          <a:p>
            <a:pPr marL="522526" indent="-522526">
              <a:lnSpc>
                <a:spcPct val="114000"/>
              </a:lnSpc>
              <a:buClr>
                <a:schemeClr val="dk1"/>
              </a:buClr>
              <a:buSzPct val="100000"/>
              <a:buChar char="•"/>
            </a:pPr>
            <a:endParaRPr lang="en-US" sz="3000" dirty="0">
              <a:solidFill>
                <a:schemeClr val="dk1"/>
              </a:solidFill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spcAft>
                <a:spcPts val="1143"/>
              </a:spcAft>
              <a:buClr>
                <a:schemeClr val="dk1"/>
              </a:buClr>
              <a:buSzPct val="100000"/>
            </a:pPr>
            <a:endParaRPr lang="en-US" sz="3000" dirty="0">
              <a:cs typeface="Arial" panose="020B0604020202020204" pitchFamily="34" charset="0"/>
            </a:endParaRPr>
          </a:p>
        </p:txBody>
      </p:sp>
      <p:sp>
        <p:nvSpPr>
          <p:cNvPr id="48" name="Shape 187">
            <a:extLst>
              <a:ext uri="{FF2B5EF4-FFF2-40B4-BE49-F238E27FC236}">
                <a16:creationId xmlns:a16="http://schemas.microsoft.com/office/drawing/2014/main" id="{BF44AFA7-B7E6-164D-9798-59C0FF6E3B0A}"/>
              </a:ext>
            </a:extLst>
          </p:cNvPr>
          <p:cNvSpPr txBox="1"/>
          <p:nvPr/>
        </p:nvSpPr>
        <p:spPr>
          <a:xfrm>
            <a:off x="31599651" y="24937020"/>
            <a:ext cx="12151185" cy="1211383"/>
          </a:xfrm>
          <a:prstGeom prst="rect">
            <a:avLst/>
          </a:prstGeom>
          <a:solidFill>
            <a:srgbClr val="01437D"/>
          </a:solidFill>
          <a:ln>
            <a:solidFill>
              <a:schemeClr val="tx1"/>
            </a:solidFill>
          </a:ln>
        </p:spPr>
        <p:txBody>
          <a:bodyPr wrap="square" lIns="104486" tIns="52229" rIns="104486" bIns="52229" anchor="ctr" anchorCtr="0">
            <a:noAutofit/>
          </a:bodyPr>
          <a:lstStyle/>
          <a:p>
            <a:pPr algn="ctr">
              <a:buSzPct val="25000"/>
            </a:pPr>
            <a:r>
              <a:rPr lang="en-US" sz="4572" b="1" dirty="0">
                <a:solidFill>
                  <a:schemeClr val="lt1"/>
                </a:solidFill>
                <a:cs typeface="Arial" panose="020B0604020202020204" pitchFamily="34" charset="0"/>
              </a:rPr>
              <a:t>Acknowledgement</a:t>
            </a:r>
          </a:p>
        </p:txBody>
      </p:sp>
      <p:sp>
        <p:nvSpPr>
          <p:cNvPr id="51" name="Shape 199">
            <a:extLst>
              <a:ext uri="{FF2B5EF4-FFF2-40B4-BE49-F238E27FC236}">
                <a16:creationId xmlns:a16="http://schemas.microsoft.com/office/drawing/2014/main" id="{3AE5803F-CD21-C945-B19C-686F1D9AE5A9}"/>
              </a:ext>
            </a:extLst>
          </p:cNvPr>
          <p:cNvSpPr/>
          <p:nvPr/>
        </p:nvSpPr>
        <p:spPr>
          <a:xfrm>
            <a:off x="31599651" y="26383288"/>
            <a:ext cx="12083867" cy="1088264"/>
          </a:xfrm>
          <a:prstGeom prst="rect">
            <a:avLst/>
          </a:prstGeom>
          <a:noFill/>
          <a:ln>
            <a:noFill/>
          </a:ln>
        </p:spPr>
        <p:txBody>
          <a:bodyPr wrap="square" lIns="104486" tIns="52229" rIns="104486" bIns="52229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3000" dirty="0"/>
              <a:t>Special thanks to the Johns Hopkins BPRU nursing and research staff, </a:t>
            </a:r>
            <a:r>
              <a:rPr lang="en-US" sz="3000" kern="0" dirty="0"/>
              <a:t>NIDA Drug Supply Program, Storz and Bickel, and our study participants. </a:t>
            </a:r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2E667442-D1D5-A647-B9F9-76D53A932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151"/>
            <a:ext cx="43891200" cy="5423148"/>
          </a:xfrm>
          <a:prstGeom prst="rect">
            <a:avLst/>
          </a:prstGeom>
          <a:solidFill>
            <a:srgbClr val="01437D"/>
          </a:solidFill>
          <a:ln w="9525">
            <a:solidFill>
              <a:schemeClr val="tx1"/>
            </a:solidFill>
            <a:miter lim="800000"/>
          </a:ln>
        </p:spPr>
        <p:txBody>
          <a:bodyPr lIns="102870" tIns="51435" rIns="102870" bIns="51435" anchor="ctr"/>
          <a:lstStyle>
            <a:defPPr>
              <a:defRPr kern="1200" smtId="4294967295"/>
            </a:defPPr>
          </a:lstStyle>
          <a:p>
            <a:pPr algn="ctr" defTabSz="2821888"/>
            <a:endParaRPr lang="en-US" sz="5486" dirty="0">
              <a:solidFill>
                <a:srgbClr val="FFF10B"/>
              </a:solidFill>
              <a:ea typeface="Gill Sans"/>
              <a:cs typeface="Arial" panose="020B0604020202020204" pitchFamily="34" charset="0"/>
            </a:endParaRPr>
          </a:p>
          <a:p>
            <a:pPr algn="ctr" defTabSz="2821888"/>
            <a:endParaRPr lang="en-US" sz="5486" dirty="0">
              <a:solidFill>
                <a:schemeClr val="bg1"/>
              </a:solidFill>
              <a:ea typeface="Gill Sans"/>
              <a:cs typeface="Arial" panose="020B0604020202020204" pitchFamily="34" charset="0"/>
            </a:endParaRPr>
          </a:p>
          <a:p>
            <a:pPr algn="ctr" defTabSz="2821888"/>
            <a:endParaRPr lang="en-US" sz="5486" dirty="0">
              <a:solidFill>
                <a:schemeClr val="bg1"/>
              </a:solidFill>
              <a:ea typeface="Gill Sans"/>
              <a:cs typeface="Arial" panose="020B0604020202020204" pitchFamily="34" charset="0"/>
            </a:endParaRPr>
          </a:p>
          <a:p>
            <a:pPr algn="ctr">
              <a:buSzPct val="25000"/>
            </a:pPr>
            <a:br>
              <a:rPr lang="en-US" sz="5486" b="1" dirty="0">
                <a:solidFill>
                  <a:schemeClr val="bg1"/>
                </a:solidFill>
                <a:ea typeface="Gill Sans"/>
                <a:cs typeface="Arial" panose="020B0604020202020204" pitchFamily="34" charset="0"/>
              </a:rPr>
            </a:br>
            <a:r>
              <a:rPr lang="en-US" sz="4572" b="1" dirty="0">
                <a:solidFill>
                  <a:schemeClr val="lt1"/>
                </a:solidFill>
                <a:cs typeface="Arial" panose="020B0604020202020204" pitchFamily="34" charset="0"/>
              </a:rPr>
              <a:t>C. Austin Zamarripa</a:t>
            </a:r>
            <a:r>
              <a:rPr lang="en-US" sz="4400" baseline="30000" dirty="0">
                <a:solidFill>
                  <a:srgbClr val="FFFFFF"/>
                </a:solidFill>
                <a:cs typeface="Arial" panose="020B0604020202020204" pitchFamily="34" charset="0"/>
              </a:rPr>
              <a:t>1</a:t>
            </a:r>
            <a:r>
              <a:rPr lang="en-US" sz="4572" b="1" dirty="0">
                <a:solidFill>
                  <a:schemeClr val="lt1"/>
                </a:solidFill>
                <a:cs typeface="Arial" panose="020B0604020202020204" pitchFamily="34" charset="0"/>
              </a:rPr>
              <a:t>, Lauren Schoene Pollak</a:t>
            </a:r>
            <a:r>
              <a:rPr lang="en-US" sz="4800" baseline="30000" dirty="0">
                <a:solidFill>
                  <a:srgbClr val="FFFFFF"/>
                </a:solidFill>
                <a:cs typeface="Arial" panose="020B0604020202020204" pitchFamily="34" charset="0"/>
              </a:rPr>
              <a:t>1</a:t>
            </a:r>
            <a:r>
              <a:rPr lang="en-US" sz="4572" b="1" dirty="0">
                <a:solidFill>
                  <a:schemeClr val="lt1"/>
                </a:solidFill>
                <a:cs typeface="Arial" panose="020B0604020202020204" pitchFamily="34" charset="0"/>
              </a:rPr>
              <a:t>, Riley Robinson</a:t>
            </a:r>
            <a:r>
              <a:rPr lang="en-US" sz="4800" baseline="30000" dirty="0">
                <a:solidFill>
                  <a:srgbClr val="FFFFFF"/>
                </a:solidFill>
                <a:cs typeface="Arial" panose="020B0604020202020204" pitchFamily="34" charset="0"/>
              </a:rPr>
              <a:t>1</a:t>
            </a:r>
            <a:r>
              <a:rPr lang="en-US" sz="4572" b="1" dirty="0">
                <a:solidFill>
                  <a:schemeClr val="lt1"/>
                </a:solidFill>
                <a:cs typeface="Arial" panose="020B0604020202020204" pitchFamily="34" charset="0"/>
              </a:rPr>
              <a:t>, Tory Spindle</a:t>
            </a:r>
            <a:r>
              <a:rPr lang="en-US" sz="4800" baseline="30000" dirty="0">
                <a:solidFill>
                  <a:srgbClr val="FFFFFF"/>
                </a:solidFill>
                <a:cs typeface="Arial" panose="020B0604020202020204" pitchFamily="34" charset="0"/>
              </a:rPr>
              <a:t>1</a:t>
            </a:r>
            <a:r>
              <a:rPr lang="en-US" sz="4572" b="1" dirty="0">
                <a:solidFill>
                  <a:schemeClr val="lt1"/>
                </a:solidFill>
                <a:cs typeface="Arial" panose="020B0604020202020204" pitchFamily="34" charset="0"/>
              </a:rPr>
              <a:t>, Ethan Russo</a:t>
            </a:r>
            <a:r>
              <a:rPr lang="en-US" sz="4800" b="1" baseline="30000" dirty="0">
                <a:solidFill>
                  <a:srgbClr val="FFFFFF"/>
                </a:solidFill>
                <a:cs typeface="Arial" panose="020B0604020202020204" pitchFamily="34" charset="0"/>
              </a:rPr>
              <a:t>2</a:t>
            </a:r>
            <a:r>
              <a:rPr lang="en-US" sz="4572" b="1" dirty="0">
                <a:solidFill>
                  <a:schemeClr val="lt1"/>
                </a:solidFill>
                <a:cs typeface="Arial" panose="020B0604020202020204" pitchFamily="34" charset="0"/>
              </a:rPr>
              <a:t>,</a:t>
            </a:r>
            <a:r>
              <a:rPr lang="en-US" sz="4572" b="1" baseline="30000" dirty="0">
                <a:solidFill>
                  <a:schemeClr val="lt1"/>
                </a:solidFill>
                <a:cs typeface="Arial" panose="020B0604020202020204" pitchFamily="34" charset="0"/>
              </a:rPr>
              <a:t> </a:t>
            </a:r>
            <a:r>
              <a:rPr lang="en-US" sz="4572" b="1" dirty="0">
                <a:solidFill>
                  <a:schemeClr val="lt1"/>
                </a:solidFill>
                <a:cs typeface="Arial" panose="020B0604020202020204" pitchFamily="34" charset="0"/>
              </a:rPr>
              <a:t>George Bigelow</a:t>
            </a:r>
            <a:r>
              <a:rPr lang="en-US" sz="4400" baseline="30000" dirty="0">
                <a:solidFill>
                  <a:srgbClr val="FFFFFF"/>
                </a:solidFill>
                <a:cs typeface="Arial" panose="020B0604020202020204" pitchFamily="34" charset="0"/>
              </a:rPr>
              <a:t>1</a:t>
            </a:r>
            <a:r>
              <a:rPr lang="en-US" sz="4572" b="1" baseline="30000" dirty="0">
                <a:solidFill>
                  <a:schemeClr val="lt1"/>
                </a:solidFill>
                <a:cs typeface="Arial" panose="020B0604020202020204" pitchFamily="34" charset="0"/>
              </a:rPr>
              <a:t> </a:t>
            </a:r>
            <a:r>
              <a:rPr lang="en-US" sz="4572" b="1" dirty="0">
                <a:solidFill>
                  <a:schemeClr val="lt1"/>
                </a:solidFill>
                <a:cs typeface="Arial" panose="020B0604020202020204" pitchFamily="34" charset="0"/>
              </a:rPr>
              <a:t>, Ryan Vandrey</a:t>
            </a:r>
            <a:r>
              <a:rPr lang="en-US" sz="4800" baseline="30000" dirty="0">
                <a:solidFill>
                  <a:srgbClr val="FFFFFF"/>
                </a:solidFill>
                <a:cs typeface="Arial" panose="020B0604020202020204" pitchFamily="34" charset="0"/>
              </a:rPr>
              <a:t>1</a:t>
            </a:r>
            <a:endParaRPr lang="en-US" sz="4572" b="1" baseline="30000" dirty="0">
              <a:solidFill>
                <a:schemeClr val="lt1"/>
              </a:solidFill>
              <a:cs typeface="Arial" panose="020B0604020202020204" pitchFamily="34" charset="0"/>
            </a:endParaRPr>
          </a:p>
          <a:p>
            <a:pPr algn="ctr">
              <a:buSzPct val="25000"/>
            </a:pPr>
            <a:endParaRPr lang="en-US" sz="2286" b="1" baseline="30000" dirty="0">
              <a:solidFill>
                <a:schemeClr val="lt1"/>
              </a:solidFill>
              <a:cs typeface="Arial" panose="020B0604020202020204" pitchFamily="34" charset="0"/>
            </a:endParaRPr>
          </a:p>
          <a:p>
            <a:pPr algn="ctr">
              <a:buSzPct val="25000"/>
            </a:pPr>
            <a:r>
              <a:rPr lang="en-US" sz="4114" baseline="30000" dirty="0">
                <a:solidFill>
                  <a:srgbClr val="FFFFFF"/>
                </a:solidFill>
                <a:cs typeface="Arial" panose="020B0604020202020204" pitchFamily="34" charset="0"/>
              </a:rPr>
              <a:t>1</a:t>
            </a:r>
            <a:r>
              <a:rPr lang="en-US" sz="4114" dirty="0">
                <a:solidFill>
                  <a:srgbClr val="FFFFFF"/>
                </a:solidFill>
                <a:cs typeface="Arial" panose="020B0604020202020204" pitchFamily="34" charset="0"/>
              </a:rPr>
              <a:t>Johns Hopkins University School of Medicine, Baltimore, MD, </a:t>
            </a:r>
            <a:r>
              <a:rPr lang="en-US" sz="4400" b="1" baseline="30000" dirty="0">
                <a:solidFill>
                  <a:srgbClr val="FFFFFF"/>
                </a:solidFill>
                <a:cs typeface="Arial" panose="020B0604020202020204" pitchFamily="34" charset="0"/>
              </a:rPr>
              <a:t>2</a:t>
            </a:r>
            <a:r>
              <a:rPr lang="en-US" sz="4114" dirty="0">
                <a:solidFill>
                  <a:srgbClr val="FFFFFF"/>
                </a:solidFill>
                <a:cs typeface="Arial" panose="020B0604020202020204" pitchFamily="34" charset="0"/>
              </a:rPr>
              <a:t> </a:t>
            </a:r>
            <a:r>
              <a:rPr lang="en-US" sz="4114" dirty="0" err="1">
                <a:solidFill>
                  <a:srgbClr val="FFFFFF"/>
                </a:solidFill>
                <a:cs typeface="Arial" panose="020B0604020202020204" pitchFamily="34" charset="0"/>
              </a:rPr>
              <a:t>CReDO</a:t>
            </a:r>
            <a:r>
              <a:rPr lang="en-US" sz="4114" dirty="0">
                <a:solidFill>
                  <a:srgbClr val="FFFFFF"/>
                </a:solidFill>
                <a:cs typeface="Arial" panose="020B0604020202020204" pitchFamily="34" charset="0"/>
              </a:rPr>
              <a:t> Science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5C0576-31A5-694E-92F1-F65DAE3FBC8E}"/>
              </a:ext>
            </a:extLst>
          </p:cNvPr>
          <p:cNvSpPr txBox="1"/>
          <p:nvPr/>
        </p:nvSpPr>
        <p:spPr>
          <a:xfrm flipH="1">
            <a:off x="6828509" y="202716"/>
            <a:ext cx="3188038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</a:rPr>
              <a:t>Behavioral Pharmacology of Cannabis Constituents: Interactive Effects of Δ9-THC and Terpenes</a:t>
            </a:r>
          </a:p>
        </p:txBody>
      </p:sp>
      <p:sp>
        <p:nvSpPr>
          <p:cNvPr id="52" name="Shape 187">
            <a:extLst>
              <a:ext uri="{FF2B5EF4-FFF2-40B4-BE49-F238E27FC236}">
                <a16:creationId xmlns:a16="http://schemas.microsoft.com/office/drawing/2014/main" id="{EBC4F98F-848E-C148-8035-BD7B2971CF4E}"/>
              </a:ext>
            </a:extLst>
          </p:cNvPr>
          <p:cNvSpPr txBox="1"/>
          <p:nvPr/>
        </p:nvSpPr>
        <p:spPr>
          <a:xfrm>
            <a:off x="31666969" y="27745872"/>
            <a:ext cx="12083868" cy="1088264"/>
          </a:xfrm>
          <a:prstGeom prst="rect">
            <a:avLst/>
          </a:prstGeom>
          <a:solidFill>
            <a:srgbClr val="01437D"/>
          </a:solidFill>
          <a:ln>
            <a:solidFill>
              <a:schemeClr val="tx1"/>
            </a:solidFill>
          </a:ln>
        </p:spPr>
        <p:txBody>
          <a:bodyPr wrap="square" lIns="104486" tIns="52229" rIns="104486" bIns="52229" anchor="ctr" anchorCtr="0">
            <a:noAutofit/>
          </a:bodyPr>
          <a:lstStyle/>
          <a:p>
            <a:pPr algn="ctr">
              <a:buSzPct val="25000"/>
            </a:pPr>
            <a:r>
              <a:rPr lang="en-US" sz="4572" b="1" dirty="0">
                <a:solidFill>
                  <a:schemeClr val="lt1"/>
                </a:solidFill>
                <a:cs typeface="Arial" panose="020B0604020202020204" pitchFamily="34" charset="0"/>
              </a:rPr>
              <a:t>Disclosures</a:t>
            </a:r>
          </a:p>
        </p:txBody>
      </p:sp>
      <p:pic>
        <p:nvPicPr>
          <p:cNvPr id="63" name="Picture 62" descr="medicine.large.horizontal.white.pdf">
            <a:extLst>
              <a:ext uri="{FF2B5EF4-FFF2-40B4-BE49-F238E27FC236}">
                <a16:creationId xmlns:a16="http://schemas.microsoft.com/office/drawing/2014/main" id="{93900861-8394-4A5E-A9D1-4E51BD98C6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5388" y="912796"/>
            <a:ext cx="9163454" cy="352440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08B2C79-D27D-4BAF-A272-813486157DFE}"/>
              </a:ext>
            </a:extLst>
          </p:cNvPr>
          <p:cNvSpPr txBox="1"/>
          <p:nvPr/>
        </p:nvSpPr>
        <p:spPr>
          <a:xfrm>
            <a:off x="32908640" y="31828857"/>
            <a:ext cx="9164529" cy="496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29" b="1" dirty="0">
                <a:cs typeface="Arial" panose="020B0604020202020204" pitchFamily="34" charset="0"/>
              </a:rPr>
              <a:t>Contact: </a:t>
            </a:r>
            <a:r>
              <a:rPr lang="en-US" sz="2629" dirty="0">
                <a:cs typeface="Arial" panose="020B0604020202020204" pitchFamily="34" charset="0"/>
              </a:rPr>
              <a:t>czamarr2@jhmi.edu 		</a:t>
            </a:r>
            <a:r>
              <a:rPr lang="en-US" sz="2629" b="1" dirty="0">
                <a:cs typeface="Arial" panose="020B0604020202020204" pitchFamily="34" charset="0"/>
              </a:rPr>
              <a:t>JHU Lab</a:t>
            </a:r>
            <a:r>
              <a:rPr lang="en-US" sz="2629" dirty="0">
                <a:cs typeface="Arial" panose="020B0604020202020204" pitchFamily="34" charset="0"/>
              </a:rPr>
              <a:t>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4E7D08-FB30-A049-97B9-365BA72CC910}"/>
              </a:ext>
            </a:extLst>
          </p:cNvPr>
          <p:cNvSpPr txBox="1"/>
          <p:nvPr/>
        </p:nvSpPr>
        <p:spPr>
          <a:xfrm>
            <a:off x="277173" y="6569518"/>
            <a:ext cx="11069743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/>
              <a:t>The Entourage Effect Theory posits that individual chemical constituents of cannabis interact synergistically to produce effects that differ from Δ9-THC by itself. However, few studies have evaluated interactions between isolated cannabis constituents. </a:t>
            </a:r>
          </a:p>
          <a:p>
            <a:r>
              <a:rPr lang="en-US" sz="3100" dirty="0"/>
              <a:t> </a:t>
            </a:r>
          </a:p>
          <a:p>
            <a:r>
              <a:rPr lang="en-US" sz="3100" dirty="0"/>
              <a:t>Δ9-THC commonly produces dose-related adverse effects (e.g., anxiogenic and cognitive/psychomotor impairment), which limit its therapeutic use. Combining it with select terpenes is hypothesized to improve the tolerability of Δ9-THC.</a:t>
            </a:r>
            <a:endParaRPr lang="en-US" sz="3100" dirty="0">
              <a:highlight>
                <a:srgbClr val="FFFF00"/>
              </a:highlight>
            </a:endParaRPr>
          </a:p>
          <a:p>
            <a:r>
              <a:rPr lang="en-US" sz="3100" dirty="0"/>
              <a:t> </a:t>
            </a:r>
          </a:p>
          <a:p>
            <a:r>
              <a:rPr lang="en-US" sz="3100" dirty="0"/>
              <a:t>The current research program was designed to test whether:</a:t>
            </a:r>
          </a:p>
          <a:p>
            <a:endParaRPr lang="en-US" sz="3100" dirty="0"/>
          </a:p>
          <a:p>
            <a:pPr marL="514350" indent="-514350">
              <a:buAutoNum type="arabicParenR"/>
            </a:pPr>
            <a:r>
              <a:rPr lang="en-US" sz="3100" dirty="0"/>
              <a:t>D-Limonene can mitigate the anxiogenic effects of high dose Δ9-THC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sz="3200" dirty="0">
                <a:latin typeface="+mn-lt"/>
                <a:cs typeface="Arial" panose="020B0604020202020204" pitchFamily="34" charset="0"/>
              </a:rPr>
              <a:t>⍺</a:t>
            </a:r>
            <a:r>
              <a:rPr lang="en-US" sz="3100" dirty="0"/>
              <a:t>-Pinene can mitigate working memory impairment after a high dose of Δ9-THC</a:t>
            </a:r>
          </a:p>
          <a:p>
            <a:r>
              <a:rPr lang="en-US" sz="3100" dirty="0"/>
              <a:t> 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0B70645-FFB0-F449-8DB6-E996B6EDB622}"/>
              </a:ext>
            </a:extLst>
          </p:cNvPr>
          <p:cNvSpPr/>
          <p:nvPr/>
        </p:nvSpPr>
        <p:spPr>
          <a:xfrm>
            <a:off x="31740410" y="16261677"/>
            <a:ext cx="11985851" cy="8463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Study 1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Limonene alone did not produce pharmacodynamic effects.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Limonene mitigated Δ9-THC-induced anxiety in a dose orderly manner. Similar effects for “paranoid” and ”heart racing.”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Limonene did not alter other pharmacodynamic effects.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Plasma Δ9-THC and limonene concentrations are being tested.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r>
              <a:rPr lang="en-US" sz="3200" dirty="0"/>
              <a:t>Study 2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Pinene alone did not produce pharmacodynamic effects.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Preliminary data shows a modest trend towards improved performance on a working memory task (PASAT), but no change in subjective ratings of memory impairment.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Pinene does not appear to alter other effects of Δ9-THC.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Study is ongoing and new trends may emerge. </a:t>
            </a:r>
          </a:p>
          <a:p>
            <a:endParaRPr lang="en-US" sz="3200" dirty="0"/>
          </a:p>
          <a:p>
            <a:r>
              <a:rPr lang="en-US" sz="3200" dirty="0"/>
              <a:t>More research needed to better understand the interaction of individual chemical constituents of the cannabis plant.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777CD48-4A2D-7D42-9A6A-EF918EF62E23}"/>
              </a:ext>
            </a:extLst>
          </p:cNvPr>
          <p:cNvSpPr/>
          <p:nvPr/>
        </p:nvSpPr>
        <p:spPr>
          <a:xfrm>
            <a:off x="31599650" y="28977616"/>
            <a:ext cx="1229154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/>
              <a:t>Study funded by NIDA (R01DA043475). Dr. Spindle has served as a consultant for Canopy Health Innovations Inc. Dr. Vandrey has served as a consultant or received honoraria from Canopy Health Innovations Inc., </a:t>
            </a:r>
            <a:r>
              <a:rPr lang="en-US" sz="2600" dirty="0" err="1"/>
              <a:t>Syqe</a:t>
            </a:r>
            <a:r>
              <a:rPr lang="en-US" sz="2600" dirty="0"/>
              <a:t> Medical Ltd., Jazz Pharmaceuticals, and Mira1a Pharmaceuticals, WebMD, </a:t>
            </a:r>
            <a:r>
              <a:rPr lang="en-US" sz="2600"/>
              <a:t>and Charlotte’s </a:t>
            </a:r>
            <a:r>
              <a:rPr lang="en-US" sz="2600" dirty="0"/>
              <a:t>Web.  Drs. Spindle, Russo, and </a:t>
            </a:r>
            <a:r>
              <a:rPr lang="en-US" sz="2600" dirty="0" err="1"/>
              <a:t>Vandrey</a:t>
            </a:r>
            <a:r>
              <a:rPr lang="en-US" sz="2600" dirty="0"/>
              <a:t> have a patent pending (Serial No. 63/143,347) for the use of limonene in combination with THC. </a:t>
            </a:r>
          </a:p>
        </p:txBody>
      </p:sp>
      <p:sp>
        <p:nvSpPr>
          <p:cNvPr id="58" name="Shape 179">
            <a:extLst>
              <a:ext uri="{FF2B5EF4-FFF2-40B4-BE49-F238E27FC236}">
                <a16:creationId xmlns:a16="http://schemas.microsoft.com/office/drawing/2014/main" id="{143772C6-E1C4-234F-BE4B-DFAB5526259A}"/>
              </a:ext>
            </a:extLst>
          </p:cNvPr>
          <p:cNvSpPr txBox="1"/>
          <p:nvPr/>
        </p:nvSpPr>
        <p:spPr>
          <a:xfrm>
            <a:off x="11672039" y="5520654"/>
            <a:ext cx="19643834" cy="1047289"/>
          </a:xfrm>
          <a:prstGeom prst="rect">
            <a:avLst/>
          </a:prstGeom>
          <a:solidFill>
            <a:srgbClr val="01437D"/>
          </a:solidFill>
          <a:ln>
            <a:solidFill>
              <a:schemeClr val="tx1"/>
            </a:solidFill>
          </a:ln>
        </p:spPr>
        <p:txBody>
          <a:bodyPr wrap="square" lIns="104486" tIns="52229" rIns="104486" bIns="52229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ct val="25000"/>
            </a:pPr>
            <a:r>
              <a:rPr lang="en-US" sz="4572" b="1" dirty="0">
                <a:solidFill>
                  <a:schemeClr val="lt1"/>
                </a:solidFill>
                <a:latin typeface="+mn-lt"/>
                <a:cs typeface="Arial" panose="020B0604020202020204" pitchFamily="34" charset="0"/>
              </a:rPr>
              <a:t>Study 1: Δ9-THC combined with D-Limonene</a:t>
            </a:r>
          </a:p>
        </p:txBody>
      </p:sp>
      <p:sp>
        <p:nvSpPr>
          <p:cNvPr id="76" name="Shape 183">
            <a:extLst>
              <a:ext uri="{FF2B5EF4-FFF2-40B4-BE49-F238E27FC236}">
                <a16:creationId xmlns:a16="http://schemas.microsoft.com/office/drawing/2014/main" id="{0C5BEFD4-E2D9-4243-AF6F-34AD569DDEB1}"/>
              </a:ext>
            </a:extLst>
          </p:cNvPr>
          <p:cNvSpPr txBox="1"/>
          <p:nvPr/>
        </p:nvSpPr>
        <p:spPr>
          <a:xfrm>
            <a:off x="31599652" y="14973579"/>
            <a:ext cx="12194347" cy="1088264"/>
          </a:xfrm>
          <a:prstGeom prst="rect">
            <a:avLst/>
          </a:prstGeom>
          <a:solidFill>
            <a:srgbClr val="01437D"/>
          </a:solidFill>
          <a:ln>
            <a:solidFill>
              <a:schemeClr val="tx1"/>
            </a:solidFill>
          </a:ln>
        </p:spPr>
        <p:txBody>
          <a:bodyPr wrap="square" lIns="104486" tIns="52229" rIns="104486" bIns="52229" anchor="ctr" anchorCtr="0">
            <a:noAutofit/>
          </a:bodyPr>
          <a:lstStyle/>
          <a:p>
            <a:pPr algn="ctr">
              <a:buSzPct val="25000"/>
            </a:pPr>
            <a:r>
              <a:rPr lang="en-US" sz="4572" b="1" dirty="0">
                <a:solidFill>
                  <a:schemeClr val="lt1"/>
                </a:solidFill>
                <a:cs typeface="Arial" panose="020B0604020202020204" pitchFamily="34" charset="0"/>
              </a:rPr>
              <a:t>Conclusions</a:t>
            </a:r>
          </a:p>
        </p:txBody>
      </p:sp>
      <p:sp>
        <p:nvSpPr>
          <p:cNvPr id="12" name="Shape 183">
            <a:extLst>
              <a:ext uri="{FF2B5EF4-FFF2-40B4-BE49-F238E27FC236}">
                <a16:creationId xmlns:a16="http://schemas.microsoft.com/office/drawing/2014/main" id="{BC819E9B-1901-924A-6C59-964185CAC1CF}"/>
              </a:ext>
            </a:extLst>
          </p:cNvPr>
          <p:cNvSpPr txBox="1"/>
          <p:nvPr/>
        </p:nvSpPr>
        <p:spPr>
          <a:xfrm>
            <a:off x="31599653" y="5545088"/>
            <a:ext cx="12194348" cy="1017249"/>
          </a:xfrm>
          <a:prstGeom prst="rect">
            <a:avLst/>
          </a:prstGeom>
          <a:solidFill>
            <a:srgbClr val="01437D"/>
          </a:solidFill>
          <a:ln>
            <a:solidFill>
              <a:schemeClr val="tx1"/>
            </a:solidFill>
          </a:ln>
        </p:spPr>
        <p:txBody>
          <a:bodyPr wrap="square" lIns="104486" tIns="52229" rIns="104486" bIns="52229" anchor="ctr" anchorCtr="0">
            <a:noAutofit/>
          </a:bodyPr>
          <a:lstStyle/>
          <a:p>
            <a:pPr algn="ctr">
              <a:buSzPct val="25000"/>
            </a:pPr>
            <a:r>
              <a:rPr lang="en-US" sz="4572" b="1" dirty="0">
                <a:solidFill>
                  <a:schemeClr val="lt1"/>
                </a:solidFill>
                <a:cs typeface="Arial" panose="020B0604020202020204" pitchFamily="34" charset="0"/>
              </a:rPr>
              <a:t>Physiological Effects</a:t>
            </a:r>
          </a:p>
        </p:txBody>
      </p:sp>
      <p:sp>
        <p:nvSpPr>
          <p:cNvPr id="17" name="Shape 179">
            <a:extLst>
              <a:ext uri="{FF2B5EF4-FFF2-40B4-BE49-F238E27FC236}">
                <a16:creationId xmlns:a16="http://schemas.microsoft.com/office/drawing/2014/main" id="{E0F06329-5245-B7ED-0B87-B1994BD55A8C}"/>
              </a:ext>
            </a:extLst>
          </p:cNvPr>
          <p:cNvSpPr txBox="1"/>
          <p:nvPr/>
        </p:nvSpPr>
        <p:spPr>
          <a:xfrm>
            <a:off x="11672039" y="18701594"/>
            <a:ext cx="19643834" cy="1047289"/>
          </a:xfrm>
          <a:prstGeom prst="rect">
            <a:avLst/>
          </a:prstGeom>
          <a:solidFill>
            <a:srgbClr val="01437D"/>
          </a:solidFill>
          <a:ln>
            <a:solidFill>
              <a:schemeClr val="tx1"/>
            </a:solidFill>
          </a:ln>
        </p:spPr>
        <p:txBody>
          <a:bodyPr wrap="square" lIns="104486" tIns="52229" rIns="104486" bIns="52229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ct val="25000"/>
            </a:pPr>
            <a:r>
              <a:rPr lang="en-US" sz="4572" b="1" dirty="0">
                <a:solidFill>
                  <a:schemeClr val="lt1"/>
                </a:solidFill>
                <a:latin typeface="+mn-lt"/>
                <a:cs typeface="Arial" panose="020B0604020202020204" pitchFamily="34" charset="0"/>
              </a:rPr>
              <a:t>Study 2: Δ9-THC combined with ⍺-Pinene</a:t>
            </a: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8DF401E5-7333-A0B4-8CD4-A7A84B46C5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06920" y="31282964"/>
            <a:ext cx="1588716" cy="1588716"/>
          </a:xfrm>
          <a:prstGeom prst="rect">
            <a:avLst/>
          </a:prstGeom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FA3EC510-2841-264C-AE3C-B8FD432FA409}"/>
              </a:ext>
            </a:extLst>
          </p:cNvPr>
          <p:cNvSpPr txBox="1"/>
          <p:nvPr/>
        </p:nvSpPr>
        <p:spPr>
          <a:xfrm>
            <a:off x="25347555" y="14099423"/>
            <a:ext cx="545774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Figure 1. </a:t>
            </a:r>
            <a:r>
              <a:rPr lang="en-US" sz="3000" dirty="0"/>
              <a:t>Peak VAS Score for reported subjective ratings of </a:t>
            </a:r>
            <a:r>
              <a:rPr lang="en-US" sz="3000" b="1" dirty="0"/>
              <a:t>A. </a:t>
            </a:r>
            <a:r>
              <a:rPr lang="en-US" sz="3000" dirty="0"/>
              <a:t>“Drug Effect” and </a:t>
            </a:r>
            <a:r>
              <a:rPr lang="en-US" sz="3000" b="1" dirty="0"/>
              <a:t>B.</a:t>
            </a:r>
            <a:r>
              <a:rPr lang="en-US" sz="3000" dirty="0"/>
              <a:t> “Anxious”, </a:t>
            </a:r>
            <a:r>
              <a:rPr lang="en-US" sz="3000" b="1" dirty="0"/>
              <a:t>C.</a:t>
            </a:r>
            <a:r>
              <a:rPr lang="en-US" sz="3000" dirty="0"/>
              <a:t> Peak composite score for the STAI-S, Mean peak total correct on the </a:t>
            </a:r>
            <a:r>
              <a:rPr lang="en-US" sz="3000" b="1" dirty="0"/>
              <a:t>D. </a:t>
            </a:r>
            <a:r>
              <a:rPr lang="en-US" sz="3000" dirty="0"/>
              <a:t>DSST and </a:t>
            </a:r>
            <a:r>
              <a:rPr lang="en-US" sz="3000" b="1" dirty="0"/>
              <a:t>E.</a:t>
            </a:r>
            <a:r>
              <a:rPr lang="en-US" sz="3000" dirty="0"/>
              <a:t> PASAT. Error bars represent SEM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30EF238-9256-85CD-D816-4B9616E46013}"/>
              </a:ext>
            </a:extLst>
          </p:cNvPr>
          <p:cNvSpPr txBox="1"/>
          <p:nvPr/>
        </p:nvSpPr>
        <p:spPr>
          <a:xfrm>
            <a:off x="25347554" y="28050672"/>
            <a:ext cx="545774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Figure 2. </a:t>
            </a:r>
            <a:r>
              <a:rPr lang="en-US" sz="3000" dirty="0"/>
              <a:t>Peak VAS Score for reported subjective ratings of </a:t>
            </a:r>
            <a:r>
              <a:rPr lang="en-US" sz="3000" b="1" dirty="0"/>
              <a:t>A. </a:t>
            </a:r>
            <a:r>
              <a:rPr lang="en-US" sz="3000" dirty="0"/>
              <a:t>“Drug Effect” </a:t>
            </a:r>
            <a:r>
              <a:rPr lang="en-US" sz="3000" b="1" dirty="0"/>
              <a:t>B.</a:t>
            </a:r>
            <a:r>
              <a:rPr lang="en-US" sz="3000" dirty="0"/>
              <a:t> “Trouble with Memory” and </a:t>
            </a:r>
            <a:r>
              <a:rPr lang="en-US" sz="3000" b="1" dirty="0"/>
              <a:t>C. </a:t>
            </a:r>
            <a:r>
              <a:rPr lang="en-US" sz="3000" dirty="0"/>
              <a:t>“Anxious”, </a:t>
            </a:r>
            <a:r>
              <a:rPr lang="en-US" sz="3000" b="1" dirty="0"/>
              <a:t>D.</a:t>
            </a:r>
            <a:r>
              <a:rPr lang="en-US" sz="3000" dirty="0"/>
              <a:t> Mean peak total correct on the </a:t>
            </a:r>
            <a:r>
              <a:rPr lang="en-US" sz="3000" b="1" dirty="0"/>
              <a:t>D. </a:t>
            </a:r>
            <a:r>
              <a:rPr lang="en-US" sz="3000" dirty="0"/>
              <a:t>DSST and </a:t>
            </a:r>
            <a:r>
              <a:rPr lang="en-US" sz="3000" b="1" dirty="0"/>
              <a:t>E.</a:t>
            </a:r>
            <a:r>
              <a:rPr lang="en-US" sz="3000" dirty="0"/>
              <a:t> PASAT. Error bars represent SEM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2D802FB-5F1A-39D7-DB73-3BBF49C8CBDE}"/>
              </a:ext>
            </a:extLst>
          </p:cNvPr>
          <p:cNvSpPr txBox="1"/>
          <p:nvPr/>
        </p:nvSpPr>
        <p:spPr>
          <a:xfrm>
            <a:off x="31697666" y="13413784"/>
            <a:ext cx="120531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Figure 3</a:t>
            </a:r>
            <a:r>
              <a:rPr lang="en-US" sz="3000" dirty="0"/>
              <a:t>. Mean peak beats per minute (BPM) for heart rate when Δ9-THC is combined with </a:t>
            </a:r>
            <a:r>
              <a:rPr lang="en-US" sz="3000" b="1" dirty="0"/>
              <a:t>A</a:t>
            </a:r>
            <a:r>
              <a:rPr lang="en-US" sz="3000" dirty="0"/>
              <a:t>. Limonene or </a:t>
            </a:r>
            <a:r>
              <a:rPr lang="en-US" sz="3000" b="1" dirty="0"/>
              <a:t>B. </a:t>
            </a:r>
            <a:r>
              <a:rPr lang="en-US" sz="3000" dirty="0"/>
              <a:t>Pinene. Error bars represent SEM</a:t>
            </a:r>
          </a:p>
        </p:txBody>
      </p:sp>
      <p:pic>
        <p:nvPicPr>
          <p:cNvPr id="30" name="Picture 29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49000532-A716-D642-BEFD-C5CA97954B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360780" y="1792081"/>
            <a:ext cx="5322738" cy="24367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8D46DC1-DCAA-BA91-431F-39669A5F535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839297" y="6577135"/>
            <a:ext cx="19476576" cy="1207965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328F106-49D3-33F4-DBB0-10ED3727C2E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463232" y="6705817"/>
            <a:ext cx="6756527" cy="601342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DD5ACD3-C007-A260-4468-69147EFDBD2D}"/>
              </a:ext>
            </a:extLst>
          </p:cNvPr>
          <p:cNvSpPr txBox="1"/>
          <p:nvPr/>
        </p:nvSpPr>
        <p:spPr>
          <a:xfrm>
            <a:off x="12801601" y="6782781"/>
            <a:ext cx="5838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" pitchFamily="2" charset="0"/>
              </a:rPr>
              <a:t>A.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C8E614-2048-9599-BD6C-FD467D167CC9}"/>
              </a:ext>
            </a:extLst>
          </p:cNvPr>
          <p:cNvSpPr txBox="1"/>
          <p:nvPr/>
        </p:nvSpPr>
        <p:spPr>
          <a:xfrm>
            <a:off x="19159929" y="6782780"/>
            <a:ext cx="56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" pitchFamily="2" charset="0"/>
              </a:rPr>
              <a:t>B.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7F5632-8B14-57D2-596B-CE26B0D058F8}"/>
              </a:ext>
            </a:extLst>
          </p:cNvPr>
          <p:cNvSpPr txBox="1"/>
          <p:nvPr/>
        </p:nvSpPr>
        <p:spPr>
          <a:xfrm>
            <a:off x="25347554" y="6782779"/>
            <a:ext cx="5838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" pitchFamily="2" charset="0"/>
              </a:rPr>
              <a:t>C.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0E82A1-08F9-D9CA-82A4-007B98AB49B1}"/>
              </a:ext>
            </a:extLst>
          </p:cNvPr>
          <p:cNvSpPr txBox="1"/>
          <p:nvPr/>
        </p:nvSpPr>
        <p:spPr>
          <a:xfrm>
            <a:off x="12801601" y="12719240"/>
            <a:ext cx="5838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" pitchFamily="2" charset="0"/>
              </a:rPr>
              <a:t>D.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98E119-EBC7-955C-D1D4-697C6E422786}"/>
              </a:ext>
            </a:extLst>
          </p:cNvPr>
          <p:cNvSpPr txBox="1"/>
          <p:nvPr/>
        </p:nvSpPr>
        <p:spPr>
          <a:xfrm>
            <a:off x="19159929" y="12719239"/>
            <a:ext cx="56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" pitchFamily="2" charset="0"/>
              </a:rPr>
              <a:t>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151BD28-850D-09EC-FABA-4909E75AE391}"/>
              </a:ext>
            </a:extLst>
          </p:cNvPr>
          <p:cNvSpPr txBox="1"/>
          <p:nvPr/>
        </p:nvSpPr>
        <p:spPr>
          <a:xfrm>
            <a:off x="13032746" y="19904095"/>
            <a:ext cx="5838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" pitchFamily="2" charset="0"/>
              </a:rPr>
              <a:t>A.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D83361-B5B2-E844-2245-DAEF9641EA56}"/>
              </a:ext>
            </a:extLst>
          </p:cNvPr>
          <p:cNvSpPr txBox="1"/>
          <p:nvPr/>
        </p:nvSpPr>
        <p:spPr>
          <a:xfrm>
            <a:off x="19224533" y="19904095"/>
            <a:ext cx="56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" pitchFamily="2" charset="0"/>
              </a:rPr>
              <a:t>B.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F05263-7AA8-8527-EF86-490185B37C5A}"/>
              </a:ext>
            </a:extLst>
          </p:cNvPr>
          <p:cNvSpPr txBox="1"/>
          <p:nvPr/>
        </p:nvSpPr>
        <p:spPr>
          <a:xfrm>
            <a:off x="25428502" y="19908826"/>
            <a:ext cx="5838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" pitchFamily="2" charset="0"/>
              </a:rPr>
              <a:t>C.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BCB9370-9790-6011-324D-952DC2100A28}"/>
              </a:ext>
            </a:extLst>
          </p:cNvPr>
          <p:cNvSpPr txBox="1"/>
          <p:nvPr/>
        </p:nvSpPr>
        <p:spPr>
          <a:xfrm>
            <a:off x="13032746" y="26352384"/>
            <a:ext cx="5838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" pitchFamily="2" charset="0"/>
              </a:rPr>
              <a:t>D.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A241E53-35CF-B3F4-0213-194928954C7A}"/>
              </a:ext>
            </a:extLst>
          </p:cNvPr>
          <p:cNvSpPr txBox="1"/>
          <p:nvPr/>
        </p:nvSpPr>
        <p:spPr>
          <a:xfrm>
            <a:off x="19202091" y="26338581"/>
            <a:ext cx="56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" pitchFamily="2" charset="0"/>
              </a:rPr>
              <a:t>E.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DD0AC88-9B2C-91DE-22E6-051DFC000BE7}"/>
              </a:ext>
            </a:extLst>
          </p:cNvPr>
          <p:cNvSpPr txBox="1"/>
          <p:nvPr/>
        </p:nvSpPr>
        <p:spPr>
          <a:xfrm>
            <a:off x="32411327" y="6788678"/>
            <a:ext cx="5838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" pitchFamily="2" charset="0"/>
              </a:rPr>
              <a:t>A.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18487BF-0675-42DC-0431-315C67870800}"/>
              </a:ext>
            </a:extLst>
          </p:cNvPr>
          <p:cNvSpPr txBox="1"/>
          <p:nvPr/>
        </p:nvSpPr>
        <p:spPr>
          <a:xfrm>
            <a:off x="38708898" y="6790169"/>
            <a:ext cx="56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" pitchFamily="2" charset="0"/>
              </a:rPr>
              <a:t>B.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27EEE225-6D02-A0A1-B372-943A7821B09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765251" y="19793689"/>
            <a:ext cx="19011421" cy="13202376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E3EF273-F06A-3A8F-E1B6-FACACC0037E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893507" y="6772094"/>
            <a:ext cx="5553094" cy="5963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377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52699</TotalTime>
  <Words>890</Words>
  <Application>Microsoft Macintosh PowerPoint</Application>
  <PresentationFormat>Custom</PresentationFormat>
  <Paragraphs>87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Nicolas J. Schlienz</dc:creator>
  <cp:lastModifiedBy>Austin Zamarripa</cp:lastModifiedBy>
  <cp:revision>383</cp:revision>
  <cp:lastPrinted>2019-04-04T17:26:14Z</cp:lastPrinted>
  <dcterms:created xsi:type="dcterms:W3CDTF">2018-04-19T17:39:19Z</dcterms:created>
  <dcterms:modified xsi:type="dcterms:W3CDTF">2023-07-31T15:37:24Z</dcterms:modified>
</cp:coreProperties>
</file>