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41148000" cy="32918400"/>
  <p:notesSz cx="20104100" cy="129286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7333" userDrawn="1">
          <p15:clr>
            <a:srgbClr val="A4A3A4"/>
          </p15:clr>
        </p15:guide>
        <p15:guide id="2" pos="4420" userDrawn="1">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 roundtripDataSignature="AMtx7mgLMj7bkhGBiR0wkCw7qVxAsSZp0Q=="/>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E43680C-83EE-3248-3F73-6F330149BC51}" name="Ayala, Rachel" initials="AR" userId="S::rachelayala@callutheran.edu::6dfb86ca-f450-422e-9755-61c94a0e9dcf" providerId="AD"/>
  <p188:author id="{E3DF11C4-DBCC-01EC-139D-9AEA891E5059}" name="Shipley, Jennifer" initials="SJ" userId="Shipley, Jennifer"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FF2E7D6-956F-4797-8920-DE947619C053}">
  <a:tblStyle styleId="{DFF2E7D6-956F-4797-8920-DE947619C053}"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CF4"/>
          </a:solidFill>
        </a:fill>
      </a:tcStyle>
    </a:wholeTbl>
    <a:band1H>
      <a:tcTxStyle b="off" i="off"/>
      <a:tcStyle>
        <a:tcBdr/>
        <a:fill>
          <a:solidFill>
            <a:srgbClr val="CFD7E7"/>
          </a:solidFill>
        </a:fill>
      </a:tcStyle>
    </a:band1H>
    <a:band2H>
      <a:tcTxStyle b="off" i="off"/>
      <a:tcStyle>
        <a:tcBdr/>
      </a:tcStyle>
    </a:band2H>
    <a:band1V>
      <a:tcTxStyle b="off" i="off"/>
      <a:tcStyle>
        <a:tcBdr/>
        <a:fill>
          <a:solidFill>
            <a:srgbClr val="CFD7E7"/>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5"/>
    <p:restoredTop sz="94671"/>
  </p:normalViewPr>
  <p:slideViewPr>
    <p:cSldViewPr snapToGrid="0">
      <p:cViewPr varScale="1">
        <p:scale>
          <a:sx n="21" d="100"/>
          <a:sy n="21" d="100"/>
        </p:scale>
        <p:origin x="2144" y="256"/>
      </p:cViewPr>
      <p:guideLst>
        <p:guide orient="horz" pos="7333"/>
        <p:guide pos="44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customschemas.google.com/relationships/presentationmetadata" Target="metadata"/><Relationship Id="rId13" Type="http://schemas.microsoft.com/office/2018/10/relationships/authors" Target="authors.xml"/><Relationship Id="rId3"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heme" Target="theme/theme1.xml"/><Relationship Id="rId10" Type="http://schemas.openxmlformats.org/officeDocument/2006/relationships/viewProps" Target="viewProps.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8712200" cy="6477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4583"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4583"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4583"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4583"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4583"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4583"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4583"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4583"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11387138" y="0"/>
            <a:ext cx="8712200" cy="6477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4583"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4583"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4583"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4583"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4583"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4583"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4583"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4583"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7324725" y="1616075"/>
            <a:ext cx="5454650" cy="436403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2009775" y="6221413"/>
            <a:ext cx="16084549" cy="5091112"/>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3055"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3055"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3055"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3055"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3055"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3055"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3055"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3055"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3055"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12280900"/>
            <a:ext cx="8712200" cy="6477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4583"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4583"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4583"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4583"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4583"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4583"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4583"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4583"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11387138" y="12280900"/>
            <a:ext cx="8712200" cy="647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p1:notes"/>
          <p:cNvSpPr>
            <a:spLocks noGrp="1" noRot="1" noChangeAspect="1"/>
          </p:cNvSpPr>
          <p:nvPr>
            <p:ph type="sldImg" idx="2"/>
          </p:nvPr>
        </p:nvSpPr>
        <p:spPr>
          <a:xfrm>
            <a:off x="7324725" y="1616075"/>
            <a:ext cx="5454650" cy="436403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5" name="Google Shape;45;p1:notes"/>
          <p:cNvSpPr txBox="1">
            <a:spLocks noGrp="1"/>
          </p:cNvSpPr>
          <p:nvPr>
            <p:ph type="body" idx="1"/>
          </p:nvPr>
        </p:nvSpPr>
        <p:spPr>
          <a:xfrm>
            <a:off x="2009775" y="6221413"/>
            <a:ext cx="16084549" cy="5091112"/>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46" name="Google Shape;46;p1:notes"/>
          <p:cNvSpPr txBox="1">
            <a:spLocks noGrp="1"/>
          </p:cNvSpPr>
          <p:nvPr>
            <p:ph type="sldNum" idx="12"/>
          </p:nvPr>
        </p:nvSpPr>
        <p:spPr>
          <a:xfrm>
            <a:off x="11387138" y="12280900"/>
            <a:ext cx="8712200" cy="647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16170535" y="535918"/>
            <a:ext cx="48249218" cy="982680"/>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1400"/>
              <a:buNone/>
              <a:defRPr sz="6386" b="1" i="0">
                <a:solidFill>
                  <a:srgbClr val="375F9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3"/>
          <p:cNvSpPr txBox="1">
            <a:spLocks noGrp="1"/>
          </p:cNvSpPr>
          <p:nvPr>
            <p:ph type="body" idx="1"/>
          </p:nvPr>
        </p:nvSpPr>
        <p:spPr>
          <a:xfrm>
            <a:off x="1108031" y="7774169"/>
            <a:ext cx="13692083" cy="276999"/>
          </a:xfrm>
          <a:prstGeom prst="rect">
            <a:avLst/>
          </a:prstGeom>
          <a:noFill/>
          <a:ln>
            <a:noFill/>
          </a:ln>
        </p:spPr>
        <p:txBody>
          <a:bodyPr spcFirstLastPara="1" wrap="square" lIns="0" tIns="0" rIns="0" bIns="0" anchor="t" anchorCtr="0">
            <a:spAutoFit/>
          </a:bodyPr>
          <a:lstStyle>
            <a:lvl1pPr marL="342900" lvl="0" indent="-171450" algn="l">
              <a:lnSpc>
                <a:spcPct val="100000"/>
              </a:lnSpc>
              <a:spcBef>
                <a:spcPts val="0"/>
              </a:spcBef>
              <a:spcAft>
                <a:spcPts val="0"/>
              </a:spcAft>
              <a:buSzPts val="1400"/>
              <a:buNone/>
              <a:defRPr b="0" i="0">
                <a:solidFill>
                  <a:schemeClr val="dk1"/>
                </a:solidFill>
              </a:defRPr>
            </a:lvl1pPr>
            <a:lvl2pPr marL="685800" lvl="1" indent="-171450" algn="l">
              <a:lnSpc>
                <a:spcPct val="100000"/>
              </a:lnSpc>
              <a:spcBef>
                <a:spcPts val="0"/>
              </a:spcBef>
              <a:spcAft>
                <a:spcPts val="0"/>
              </a:spcAft>
              <a:buSzPts val="1400"/>
              <a:buNone/>
              <a:defRPr/>
            </a:lvl2pPr>
            <a:lvl3pPr marL="1028700" lvl="2" indent="-171450" algn="l">
              <a:lnSpc>
                <a:spcPct val="100000"/>
              </a:lnSpc>
              <a:spcBef>
                <a:spcPts val="0"/>
              </a:spcBef>
              <a:spcAft>
                <a:spcPts val="0"/>
              </a:spcAft>
              <a:buSzPts val="1400"/>
              <a:buNone/>
              <a:defRPr/>
            </a:lvl3pPr>
            <a:lvl4pPr marL="1371600" lvl="3" indent="-171450" algn="l">
              <a:lnSpc>
                <a:spcPct val="100000"/>
              </a:lnSpc>
              <a:spcBef>
                <a:spcPts val="0"/>
              </a:spcBef>
              <a:spcAft>
                <a:spcPts val="0"/>
              </a:spcAft>
              <a:buSzPts val="1400"/>
              <a:buNone/>
              <a:defRPr/>
            </a:lvl4pPr>
            <a:lvl5pPr marL="1714500" lvl="4" indent="-171450" algn="l">
              <a:lnSpc>
                <a:spcPct val="100000"/>
              </a:lnSpc>
              <a:spcBef>
                <a:spcPts val="0"/>
              </a:spcBef>
              <a:spcAft>
                <a:spcPts val="0"/>
              </a:spcAft>
              <a:buSzPts val="1400"/>
              <a:buNone/>
              <a:defRPr/>
            </a:lvl5pPr>
            <a:lvl6pPr marL="2057400" lvl="5" indent="-171450" algn="l">
              <a:lnSpc>
                <a:spcPct val="100000"/>
              </a:lnSpc>
              <a:spcBef>
                <a:spcPts val="0"/>
              </a:spcBef>
              <a:spcAft>
                <a:spcPts val="0"/>
              </a:spcAft>
              <a:buSzPts val="1400"/>
              <a:buNone/>
              <a:defRPr/>
            </a:lvl6pPr>
            <a:lvl7pPr marL="2400300" lvl="6" indent="-171450" algn="l">
              <a:lnSpc>
                <a:spcPct val="100000"/>
              </a:lnSpc>
              <a:spcBef>
                <a:spcPts val="0"/>
              </a:spcBef>
              <a:spcAft>
                <a:spcPts val="0"/>
              </a:spcAft>
              <a:buSzPts val="1400"/>
              <a:buNone/>
              <a:defRPr/>
            </a:lvl7pPr>
            <a:lvl8pPr marL="2743200" lvl="7" indent="-171450" algn="l">
              <a:lnSpc>
                <a:spcPct val="100000"/>
              </a:lnSpc>
              <a:spcBef>
                <a:spcPts val="0"/>
              </a:spcBef>
              <a:spcAft>
                <a:spcPts val="0"/>
              </a:spcAft>
              <a:buSzPts val="1400"/>
              <a:buNone/>
              <a:defRPr/>
            </a:lvl8pPr>
            <a:lvl9pPr marL="3086100" lvl="8" indent="-171450" algn="l">
              <a:lnSpc>
                <a:spcPct val="100000"/>
              </a:lnSpc>
              <a:spcBef>
                <a:spcPts val="0"/>
              </a:spcBef>
              <a:spcAft>
                <a:spcPts val="0"/>
              </a:spcAft>
              <a:buSzPts val="1400"/>
              <a:buNone/>
              <a:defRPr/>
            </a:lvl9pPr>
          </a:lstStyle>
          <a:p>
            <a:endParaRPr/>
          </a:p>
        </p:txBody>
      </p:sp>
      <p:sp>
        <p:nvSpPr>
          <p:cNvPr id="18" name="Google Shape;18;p3"/>
          <p:cNvSpPr txBox="1">
            <a:spLocks noGrp="1"/>
          </p:cNvSpPr>
          <p:nvPr>
            <p:ph type="ftr" idx="11"/>
          </p:nvPr>
        </p:nvSpPr>
        <p:spPr>
          <a:xfrm>
            <a:off x="5408766" y="23817670"/>
            <a:ext cx="5090603" cy="529017"/>
          </a:xfrm>
          <a:prstGeom prst="rect">
            <a:avLst/>
          </a:prstGeom>
          <a:noFill/>
          <a:ln>
            <a:noFill/>
          </a:ln>
        </p:spPr>
        <p:txBody>
          <a:bodyPr spcFirstLastPara="1" wrap="square" lIns="0" tIns="0" rIns="0" bIns="0" anchor="t" anchorCtr="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3"/>
          <p:cNvSpPr txBox="1">
            <a:spLocks noGrp="1"/>
          </p:cNvSpPr>
          <p:nvPr>
            <p:ph type="dt" idx="10"/>
          </p:nvPr>
        </p:nvSpPr>
        <p:spPr>
          <a:xfrm>
            <a:off x="795408" y="23817670"/>
            <a:ext cx="3658871" cy="529017"/>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11453858" y="23817671"/>
            <a:ext cx="3658871" cy="529017"/>
          </a:xfrm>
          <a:prstGeom prst="rect">
            <a:avLst/>
          </a:prstGeom>
          <a:noFill/>
          <a:ln>
            <a:noFill/>
          </a:ln>
        </p:spPr>
        <p:txBody>
          <a:bodyPr spcFirstLastPara="1" wrap="square" lIns="0" tIns="0" rIns="0" bIns="0" anchor="t" anchorCtr="0">
            <a:spAutoFit/>
          </a:bodyPr>
          <a:lstStyle>
            <a:lvl1pPr marL="0" marR="0" lvl="0"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21"/>
        <p:cNvGrpSpPr/>
        <p:nvPr/>
      </p:nvGrpSpPr>
      <p:grpSpPr>
        <a:xfrm>
          <a:off x="0" y="0"/>
          <a:ext cx="0" cy="0"/>
          <a:chOff x="0" y="0"/>
          <a:chExt cx="0" cy="0"/>
        </a:xfrm>
      </p:grpSpPr>
      <p:sp>
        <p:nvSpPr>
          <p:cNvPr id="22" name="Google Shape;22;p4"/>
          <p:cNvSpPr txBox="1">
            <a:spLocks noGrp="1"/>
          </p:cNvSpPr>
          <p:nvPr>
            <p:ph type="ctrTitle"/>
          </p:nvPr>
        </p:nvSpPr>
        <p:spPr>
          <a:xfrm>
            <a:off x="1193111" y="7939220"/>
            <a:ext cx="13521914" cy="600164"/>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4"/>
          <p:cNvSpPr txBox="1">
            <a:spLocks noGrp="1"/>
          </p:cNvSpPr>
          <p:nvPr>
            <p:ph type="subTitle" idx="1"/>
          </p:nvPr>
        </p:nvSpPr>
        <p:spPr>
          <a:xfrm>
            <a:off x="2386222" y="14341831"/>
            <a:ext cx="11135693" cy="276999"/>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4"/>
          <p:cNvSpPr txBox="1">
            <a:spLocks noGrp="1"/>
          </p:cNvSpPr>
          <p:nvPr>
            <p:ph type="ftr" idx="11"/>
          </p:nvPr>
        </p:nvSpPr>
        <p:spPr>
          <a:xfrm>
            <a:off x="5408766" y="23817670"/>
            <a:ext cx="5090603" cy="529017"/>
          </a:xfrm>
          <a:prstGeom prst="rect">
            <a:avLst/>
          </a:prstGeom>
          <a:noFill/>
          <a:ln>
            <a:noFill/>
          </a:ln>
        </p:spPr>
        <p:txBody>
          <a:bodyPr spcFirstLastPara="1" wrap="square" lIns="0" tIns="0" rIns="0" bIns="0" anchor="t" anchorCtr="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4"/>
          <p:cNvSpPr txBox="1">
            <a:spLocks noGrp="1"/>
          </p:cNvSpPr>
          <p:nvPr>
            <p:ph type="dt" idx="10"/>
          </p:nvPr>
        </p:nvSpPr>
        <p:spPr>
          <a:xfrm>
            <a:off x="795408" y="23817670"/>
            <a:ext cx="3658871" cy="529017"/>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11453858" y="23817671"/>
            <a:ext cx="3658871" cy="529017"/>
          </a:xfrm>
          <a:prstGeom prst="rect">
            <a:avLst/>
          </a:prstGeom>
          <a:noFill/>
          <a:ln>
            <a:noFill/>
          </a:ln>
        </p:spPr>
        <p:txBody>
          <a:bodyPr spcFirstLastPara="1" wrap="square" lIns="0" tIns="0" rIns="0" bIns="0" anchor="t" anchorCtr="0">
            <a:spAutoFit/>
          </a:bodyPr>
          <a:lstStyle>
            <a:lvl1pPr marL="0" marR="0" lvl="0"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16170535" y="535918"/>
            <a:ext cx="48249218" cy="982680"/>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1400"/>
              <a:buNone/>
              <a:defRPr sz="6386" b="1" i="0">
                <a:solidFill>
                  <a:srgbClr val="375F9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5"/>
          <p:cNvSpPr txBox="1">
            <a:spLocks noGrp="1"/>
          </p:cNvSpPr>
          <p:nvPr>
            <p:ph type="body" idx="1"/>
          </p:nvPr>
        </p:nvSpPr>
        <p:spPr>
          <a:xfrm>
            <a:off x="795413" y="5890401"/>
            <a:ext cx="6920038" cy="276999"/>
          </a:xfrm>
          <a:prstGeom prst="rect">
            <a:avLst/>
          </a:prstGeom>
          <a:noFill/>
          <a:ln>
            <a:noFill/>
          </a:ln>
        </p:spPr>
        <p:txBody>
          <a:bodyPr spcFirstLastPara="1" wrap="square" lIns="0" tIns="0" rIns="0" bIns="0" anchor="t" anchorCtr="0">
            <a:spAutoFit/>
          </a:bodyPr>
          <a:lstStyle>
            <a:lvl1pPr marL="342900" lvl="0" indent="-171450" algn="l">
              <a:lnSpc>
                <a:spcPct val="100000"/>
              </a:lnSpc>
              <a:spcBef>
                <a:spcPts val="0"/>
              </a:spcBef>
              <a:spcAft>
                <a:spcPts val="0"/>
              </a:spcAft>
              <a:buSzPts val="1400"/>
              <a:buNone/>
              <a:defRPr/>
            </a:lvl1pPr>
            <a:lvl2pPr marL="685800" lvl="1" indent="-171450" algn="l">
              <a:lnSpc>
                <a:spcPct val="100000"/>
              </a:lnSpc>
              <a:spcBef>
                <a:spcPts val="0"/>
              </a:spcBef>
              <a:spcAft>
                <a:spcPts val="0"/>
              </a:spcAft>
              <a:buSzPts val="1400"/>
              <a:buNone/>
              <a:defRPr/>
            </a:lvl2pPr>
            <a:lvl3pPr marL="1028700" lvl="2" indent="-171450" algn="l">
              <a:lnSpc>
                <a:spcPct val="100000"/>
              </a:lnSpc>
              <a:spcBef>
                <a:spcPts val="0"/>
              </a:spcBef>
              <a:spcAft>
                <a:spcPts val="0"/>
              </a:spcAft>
              <a:buSzPts val="1400"/>
              <a:buNone/>
              <a:defRPr/>
            </a:lvl3pPr>
            <a:lvl4pPr marL="1371600" lvl="3" indent="-171450" algn="l">
              <a:lnSpc>
                <a:spcPct val="100000"/>
              </a:lnSpc>
              <a:spcBef>
                <a:spcPts val="0"/>
              </a:spcBef>
              <a:spcAft>
                <a:spcPts val="0"/>
              </a:spcAft>
              <a:buSzPts val="1400"/>
              <a:buNone/>
              <a:defRPr/>
            </a:lvl4pPr>
            <a:lvl5pPr marL="1714500" lvl="4" indent="-171450" algn="l">
              <a:lnSpc>
                <a:spcPct val="100000"/>
              </a:lnSpc>
              <a:spcBef>
                <a:spcPts val="0"/>
              </a:spcBef>
              <a:spcAft>
                <a:spcPts val="0"/>
              </a:spcAft>
              <a:buSzPts val="1400"/>
              <a:buNone/>
              <a:defRPr/>
            </a:lvl5pPr>
            <a:lvl6pPr marL="2057400" lvl="5" indent="-171450" algn="l">
              <a:lnSpc>
                <a:spcPct val="100000"/>
              </a:lnSpc>
              <a:spcBef>
                <a:spcPts val="0"/>
              </a:spcBef>
              <a:spcAft>
                <a:spcPts val="0"/>
              </a:spcAft>
              <a:buSzPts val="1400"/>
              <a:buNone/>
              <a:defRPr/>
            </a:lvl6pPr>
            <a:lvl7pPr marL="2400300" lvl="6" indent="-171450" algn="l">
              <a:lnSpc>
                <a:spcPct val="100000"/>
              </a:lnSpc>
              <a:spcBef>
                <a:spcPts val="0"/>
              </a:spcBef>
              <a:spcAft>
                <a:spcPts val="0"/>
              </a:spcAft>
              <a:buSzPts val="1400"/>
              <a:buNone/>
              <a:defRPr/>
            </a:lvl7pPr>
            <a:lvl8pPr marL="2743200" lvl="7" indent="-171450" algn="l">
              <a:lnSpc>
                <a:spcPct val="100000"/>
              </a:lnSpc>
              <a:spcBef>
                <a:spcPts val="0"/>
              </a:spcBef>
              <a:spcAft>
                <a:spcPts val="0"/>
              </a:spcAft>
              <a:buSzPts val="1400"/>
              <a:buNone/>
              <a:defRPr/>
            </a:lvl8pPr>
            <a:lvl9pPr marL="3086100" lvl="8" indent="-171450" algn="l">
              <a:lnSpc>
                <a:spcPct val="100000"/>
              </a:lnSpc>
              <a:spcBef>
                <a:spcPts val="0"/>
              </a:spcBef>
              <a:spcAft>
                <a:spcPts val="0"/>
              </a:spcAft>
              <a:buSzPts val="1400"/>
              <a:buNone/>
              <a:defRPr/>
            </a:lvl9pPr>
          </a:lstStyle>
          <a:p>
            <a:endParaRPr/>
          </a:p>
        </p:txBody>
      </p:sp>
      <p:sp>
        <p:nvSpPr>
          <p:cNvPr id="30" name="Google Shape;30;p5"/>
          <p:cNvSpPr txBox="1">
            <a:spLocks noGrp="1"/>
          </p:cNvSpPr>
          <p:nvPr>
            <p:ph type="body" idx="2"/>
          </p:nvPr>
        </p:nvSpPr>
        <p:spPr>
          <a:xfrm>
            <a:off x="8192697" y="5890401"/>
            <a:ext cx="6920038" cy="276999"/>
          </a:xfrm>
          <a:prstGeom prst="rect">
            <a:avLst/>
          </a:prstGeom>
          <a:noFill/>
          <a:ln>
            <a:noFill/>
          </a:ln>
        </p:spPr>
        <p:txBody>
          <a:bodyPr spcFirstLastPara="1" wrap="square" lIns="0" tIns="0" rIns="0" bIns="0" anchor="t" anchorCtr="0">
            <a:spAutoFit/>
          </a:bodyPr>
          <a:lstStyle>
            <a:lvl1pPr marL="342900" lvl="0" indent="-171450" algn="l">
              <a:lnSpc>
                <a:spcPct val="100000"/>
              </a:lnSpc>
              <a:spcBef>
                <a:spcPts val="0"/>
              </a:spcBef>
              <a:spcAft>
                <a:spcPts val="0"/>
              </a:spcAft>
              <a:buSzPts val="1400"/>
              <a:buNone/>
              <a:defRPr/>
            </a:lvl1pPr>
            <a:lvl2pPr marL="685800" lvl="1" indent="-171450" algn="l">
              <a:lnSpc>
                <a:spcPct val="100000"/>
              </a:lnSpc>
              <a:spcBef>
                <a:spcPts val="0"/>
              </a:spcBef>
              <a:spcAft>
                <a:spcPts val="0"/>
              </a:spcAft>
              <a:buSzPts val="1400"/>
              <a:buNone/>
              <a:defRPr/>
            </a:lvl2pPr>
            <a:lvl3pPr marL="1028700" lvl="2" indent="-171450" algn="l">
              <a:lnSpc>
                <a:spcPct val="100000"/>
              </a:lnSpc>
              <a:spcBef>
                <a:spcPts val="0"/>
              </a:spcBef>
              <a:spcAft>
                <a:spcPts val="0"/>
              </a:spcAft>
              <a:buSzPts val="1400"/>
              <a:buNone/>
              <a:defRPr/>
            </a:lvl3pPr>
            <a:lvl4pPr marL="1371600" lvl="3" indent="-171450" algn="l">
              <a:lnSpc>
                <a:spcPct val="100000"/>
              </a:lnSpc>
              <a:spcBef>
                <a:spcPts val="0"/>
              </a:spcBef>
              <a:spcAft>
                <a:spcPts val="0"/>
              </a:spcAft>
              <a:buSzPts val="1400"/>
              <a:buNone/>
              <a:defRPr/>
            </a:lvl4pPr>
            <a:lvl5pPr marL="1714500" lvl="4" indent="-171450" algn="l">
              <a:lnSpc>
                <a:spcPct val="100000"/>
              </a:lnSpc>
              <a:spcBef>
                <a:spcPts val="0"/>
              </a:spcBef>
              <a:spcAft>
                <a:spcPts val="0"/>
              </a:spcAft>
              <a:buSzPts val="1400"/>
              <a:buNone/>
              <a:defRPr/>
            </a:lvl5pPr>
            <a:lvl6pPr marL="2057400" lvl="5" indent="-171450" algn="l">
              <a:lnSpc>
                <a:spcPct val="100000"/>
              </a:lnSpc>
              <a:spcBef>
                <a:spcPts val="0"/>
              </a:spcBef>
              <a:spcAft>
                <a:spcPts val="0"/>
              </a:spcAft>
              <a:buSzPts val="1400"/>
              <a:buNone/>
              <a:defRPr/>
            </a:lvl6pPr>
            <a:lvl7pPr marL="2400300" lvl="6" indent="-171450" algn="l">
              <a:lnSpc>
                <a:spcPct val="100000"/>
              </a:lnSpc>
              <a:spcBef>
                <a:spcPts val="0"/>
              </a:spcBef>
              <a:spcAft>
                <a:spcPts val="0"/>
              </a:spcAft>
              <a:buSzPts val="1400"/>
              <a:buNone/>
              <a:defRPr/>
            </a:lvl7pPr>
            <a:lvl8pPr marL="2743200" lvl="7" indent="-171450" algn="l">
              <a:lnSpc>
                <a:spcPct val="100000"/>
              </a:lnSpc>
              <a:spcBef>
                <a:spcPts val="0"/>
              </a:spcBef>
              <a:spcAft>
                <a:spcPts val="0"/>
              </a:spcAft>
              <a:buSzPts val="1400"/>
              <a:buNone/>
              <a:defRPr/>
            </a:lvl8pPr>
            <a:lvl9pPr marL="3086100" lvl="8" indent="-171450" algn="l">
              <a:lnSpc>
                <a:spcPct val="100000"/>
              </a:lnSpc>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5408766" y="23817670"/>
            <a:ext cx="5090603" cy="529017"/>
          </a:xfrm>
          <a:prstGeom prst="rect">
            <a:avLst/>
          </a:prstGeom>
          <a:noFill/>
          <a:ln>
            <a:noFill/>
          </a:ln>
        </p:spPr>
        <p:txBody>
          <a:bodyPr spcFirstLastPara="1" wrap="square" lIns="0" tIns="0" rIns="0" bIns="0" anchor="t" anchorCtr="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5"/>
          <p:cNvSpPr txBox="1">
            <a:spLocks noGrp="1"/>
          </p:cNvSpPr>
          <p:nvPr>
            <p:ph type="dt" idx="10"/>
          </p:nvPr>
        </p:nvSpPr>
        <p:spPr>
          <a:xfrm>
            <a:off x="795408" y="23817670"/>
            <a:ext cx="3658871" cy="529017"/>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5"/>
          <p:cNvSpPr txBox="1">
            <a:spLocks noGrp="1"/>
          </p:cNvSpPr>
          <p:nvPr>
            <p:ph type="sldNum" idx="12"/>
          </p:nvPr>
        </p:nvSpPr>
        <p:spPr>
          <a:xfrm>
            <a:off x="11453858" y="23817671"/>
            <a:ext cx="3658871" cy="529017"/>
          </a:xfrm>
          <a:prstGeom prst="rect">
            <a:avLst/>
          </a:prstGeom>
          <a:noFill/>
          <a:ln>
            <a:noFill/>
          </a:ln>
        </p:spPr>
        <p:txBody>
          <a:bodyPr spcFirstLastPara="1" wrap="square" lIns="0" tIns="0" rIns="0" bIns="0" anchor="t" anchorCtr="0">
            <a:spAutoFit/>
          </a:bodyPr>
          <a:lstStyle>
            <a:lvl1pPr marL="0" marR="0" lvl="0"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34"/>
        <p:cNvGrpSpPr/>
        <p:nvPr/>
      </p:nvGrpSpPr>
      <p:grpSpPr>
        <a:xfrm>
          <a:off x="0" y="0"/>
          <a:ext cx="0" cy="0"/>
          <a:chOff x="0" y="0"/>
          <a:chExt cx="0" cy="0"/>
        </a:xfrm>
      </p:grpSpPr>
      <p:sp>
        <p:nvSpPr>
          <p:cNvPr id="35" name="Google Shape;35;p6"/>
          <p:cNvSpPr txBox="1">
            <a:spLocks noGrp="1"/>
          </p:cNvSpPr>
          <p:nvPr>
            <p:ph type="title"/>
          </p:nvPr>
        </p:nvSpPr>
        <p:spPr>
          <a:xfrm>
            <a:off x="-16170535" y="535918"/>
            <a:ext cx="48249218" cy="982680"/>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1400"/>
              <a:buNone/>
              <a:defRPr sz="6386" b="1" i="0">
                <a:solidFill>
                  <a:srgbClr val="375F9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6"/>
          <p:cNvSpPr txBox="1">
            <a:spLocks noGrp="1"/>
          </p:cNvSpPr>
          <p:nvPr>
            <p:ph type="ftr" idx="11"/>
          </p:nvPr>
        </p:nvSpPr>
        <p:spPr>
          <a:xfrm>
            <a:off x="5408766" y="23817670"/>
            <a:ext cx="5090603" cy="529017"/>
          </a:xfrm>
          <a:prstGeom prst="rect">
            <a:avLst/>
          </a:prstGeom>
          <a:noFill/>
          <a:ln>
            <a:noFill/>
          </a:ln>
        </p:spPr>
        <p:txBody>
          <a:bodyPr spcFirstLastPara="1" wrap="square" lIns="0" tIns="0" rIns="0" bIns="0" anchor="t" anchorCtr="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6"/>
          <p:cNvSpPr txBox="1">
            <a:spLocks noGrp="1"/>
          </p:cNvSpPr>
          <p:nvPr>
            <p:ph type="dt" idx="10"/>
          </p:nvPr>
        </p:nvSpPr>
        <p:spPr>
          <a:xfrm>
            <a:off x="795408" y="23817670"/>
            <a:ext cx="3658871" cy="529017"/>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6"/>
          <p:cNvSpPr txBox="1">
            <a:spLocks noGrp="1"/>
          </p:cNvSpPr>
          <p:nvPr>
            <p:ph type="sldNum" idx="12"/>
          </p:nvPr>
        </p:nvSpPr>
        <p:spPr>
          <a:xfrm>
            <a:off x="11453858" y="23817671"/>
            <a:ext cx="3658871" cy="529017"/>
          </a:xfrm>
          <a:prstGeom prst="rect">
            <a:avLst/>
          </a:prstGeom>
          <a:noFill/>
          <a:ln>
            <a:noFill/>
          </a:ln>
        </p:spPr>
        <p:txBody>
          <a:bodyPr spcFirstLastPara="1" wrap="square" lIns="0" tIns="0" rIns="0" bIns="0" anchor="t" anchorCtr="0">
            <a:spAutoFit/>
          </a:bodyPr>
          <a:lstStyle>
            <a:lvl1pPr marL="0" marR="0" lvl="0"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39"/>
        <p:cNvGrpSpPr/>
        <p:nvPr/>
      </p:nvGrpSpPr>
      <p:grpSpPr>
        <a:xfrm>
          <a:off x="0" y="0"/>
          <a:ext cx="0" cy="0"/>
          <a:chOff x="0" y="0"/>
          <a:chExt cx="0" cy="0"/>
        </a:xfrm>
      </p:grpSpPr>
      <p:sp>
        <p:nvSpPr>
          <p:cNvPr id="40" name="Google Shape;40;p7"/>
          <p:cNvSpPr txBox="1">
            <a:spLocks noGrp="1"/>
          </p:cNvSpPr>
          <p:nvPr>
            <p:ph type="ftr" idx="11"/>
          </p:nvPr>
        </p:nvSpPr>
        <p:spPr>
          <a:xfrm>
            <a:off x="5408766" y="23817670"/>
            <a:ext cx="5090603" cy="529017"/>
          </a:xfrm>
          <a:prstGeom prst="rect">
            <a:avLst/>
          </a:prstGeom>
          <a:noFill/>
          <a:ln>
            <a:noFill/>
          </a:ln>
        </p:spPr>
        <p:txBody>
          <a:bodyPr spcFirstLastPara="1" wrap="square" lIns="0" tIns="0" rIns="0" bIns="0" anchor="t" anchorCtr="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7"/>
          <p:cNvSpPr txBox="1">
            <a:spLocks noGrp="1"/>
          </p:cNvSpPr>
          <p:nvPr>
            <p:ph type="dt" idx="10"/>
          </p:nvPr>
        </p:nvSpPr>
        <p:spPr>
          <a:xfrm>
            <a:off x="795408" y="23817670"/>
            <a:ext cx="3658871" cy="529017"/>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7"/>
          <p:cNvSpPr txBox="1">
            <a:spLocks noGrp="1"/>
          </p:cNvSpPr>
          <p:nvPr>
            <p:ph type="sldNum" idx="12"/>
          </p:nvPr>
        </p:nvSpPr>
        <p:spPr>
          <a:xfrm>
            <a:off x="11453858" y="23817671"/>
            <a:ext cx="3658871" cy="529017"/>
          </a:xfrm>
          <a:prstGeom prst="rect">
            <a:avLst/>
          </a:prstGeom>
          <a:noFill/>
          <a:ln>
            <a:noFill/>
          </a:ln>
        </p:spPr>
        <p:txBody>
          <a:bodyPr spcFirstLastPara="1" wrap="square" lIns="0" tIns="0" rIns="0" bIns="0" anchor="t" anchorCtr="0">
            <a:spAutoFit/>
          </a:bodyPr>
          <a:lstStyle>
            <a:lvl1pPr marL="0" marR="0" lvl="0"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16170535" y="535919"/>
            <a:ext cx="48249218" cy="600164"/>
          </a:xfrm>
          <a:prstGeom prst="rect">
            <a:avLst/>
          </a:prstGeom>
          <a:noFill/>
          <a:ln>
            <a:noFill/>
          </a:ln>
        </p:spPr>
        <p:txBody>
          <a:bodyPr spcFirstLastPara="1" wrap="square" lIns="0" tIns="0" rIns="0" bIns="0" anchor="t" anchorCtr="0">
            <a:spAutoFit/>
          </a:bodyPr>
          <a:lstStyle>
            <a:lvl1pPr marR="0" lvl="0" algn="l" rtl="0">
              <a:lnSpc>
                <a:spcPct val="100000"/>
              </a:lnSpc>
              <a:spcBef>
                <a:spcPts val="0"/>
              </a:spcBef>
              <a:spcAft>
                <a:spcPts val="0"/>
              </a:spcAft>
              <a:buClr>
                <a:srgbClr val="000000"/>
              </a:buClr>
              <a:buSzPts val="1400"/>
              <a:buFont typeface="Arial"/>
              <a:buNone/>
              <a:defRPr sz="3900" b="1" i="0" u="none" strike="noStrike" cap="none">
                <a:solidFill>
                  <a:srgbClr val="375F9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2"/>
          <p:cNvSpPr txBox="1">
            <a:spLocks noGrp="1"/>
          </p:cNvSpPr>
          <p:nvPr>
            <p:ph type="body" idx="1"/>
          </p:nvPr>
        </p:nvSpPr>
        <p:spPr>
          <a:xfrm>
            <a:off x="1108031" y="7774169"/>
            <a:ext cx="13692083" cy="276999"/>
          </a:xfrm>
          <a:prstGeom prst="rect">
            <a:avLst/>
          </a:prstGeom>
          <a:noFill/>
          <a:ln>
            <a:noFill/>
          </a:ln>
        </p:spPr>
        <p:txBody>
          <a:bodyPr spcFirstLastPara="1" wrap="square" lIns="0" tIns="0" rIns="0" bIns="0" anchor="t" anchorCtr="0">
            <a:sp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9pPr>
          </a:lstStyle>
          <a:p>
            <a:endParaRPr/>
          </a:p>
        </p:txBody>
      </p:sp>
      <p:sp>
        <p:nvSpPr>
          <p:cNvPr id="12" name="Google Shape;12;p2"/>
          <p:cNvSpPr txBox="1">
            <a:spLocks noGrp="1"/>
          </p:cNvSpPr>
          <p:nvPr>
            <p:ph type="ftr" idx="11"/>
          </p:nvPr>
        </p:nvSpPr>
        <p:spPr>
          <a:xfrm>
            <a:off x="5408766" y="23817670"/>
            <a:ext cx="5090603" cy="529017"/>
          </a:xfrm>
          <a:prstGeom prst="rect">
            <a:avLst/>
          </a:prstGeom>
          <a:noFill/>
          <a:ln>
            <a:noFill/>
          </a:ln>
        </p:spPr>
        <p:txBody>
          <a:bodyPr spcFirstLastPara="1" wrap="square" lIns="0" tIns="0" rIns="0" bIns="0" anchor="t" anchorCtr="0">
            <a:spAutoFit/>
          </a:bodyPr>
          <a:lstStyle>
            <a:lvl1pPr marR="0" lvl="0" algn="ctr" rtl="0">
              <a:lnSpc>
                <a:spcPct val="100000"/>
              </a:lnSpc>
              <a:spcBef>
                <a:spcPts val="0"/>
              </a:spcBef>
              <a:spcAft>
                <a:spcPts val="0"/>
              </a:spcAft>
              <a:buClr>
                <a:srgbClr val="000000"/>
              </a:buClr>
              <a:buSzPts val="1400"/>
              <a:buFont typeface="Arial"/>
              <a:buNone/>
              <a:defRPr sz="3438"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3438"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3438"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3438"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3438"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3438"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3438"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3438"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3438" b="0" i="0" u="none" strike="noStrike" cap="none">
                <a:solidFill>
                  <a:schemeClr val="dk1"/>
                </a:solidFill>
                <a:latin typeface="Calibri"/>
                <a:ea typeface="Calibri"/>
                <a:cs typeface="Calibri"/>
                <a:sym typeface="Calibri"/>
              </a:defRPr>
            </a:lvl9pPr>
          </a:lstStyle>
          <a:p>
            <a:endParaRPr/>
          </a:p>
        </p:txBody>
      </p:sp>
      <p:sp>
        <p:nvSpPr>
          <p:cNvPr id="13" name="Google Shape;13;p2"/>
          <p:cNvSpPr txBox="1">
            <a:spLocks noGrp="1"/>
          </p:cNvSpPr>
          <p:nvPr>
            <p:ph type="dt" idx="10"/>
          </p:nvPr>
        </p:nvSpPr>
        <p:spPr>
          <a:xfrm>
            <a:off x="795408" y="23817670"/>
            <a:ext cx="3658871" cy="529017"/>
          </a:xfrm>
          <a:prstGeom prst="rect">
            <a:avLst/>
          </a:prstGeom>
          <a:noFill/>
          <a:ln>
            <a:noFill/>
          </a:ln>
        </p:spPr>
        <p:txBody>
          <a:bodyPr spcFirstLastPara="1" wrap="square" lIns="0" tIns="0" rIns="0" bIns="0" anchor="t" anchorCtr="0">
            <a:spAutoFit/>
          </a:bodyPr>
          <a:lstStyle>
            <a:lvl1pPr marR="0" lvl="0" algn="l" rtl="0">
              <a:lnSpc>
                <a:spcPct val="100000"/>
              </a:lnSpc>
              <a:spcBef>
                <a:spcPts val="0"/>
              </a:spcBef>
              <a:spcAft>
                <a:spcPts val="0"/>
              </a:spcAft>
              <a:buClr>
                <a:srgbClr val="000000"/>
              </a:buClr>
              <a:buSzPts val="1400"/>
              <a:buFont typeface="Arial"/>
              <a:buNone/>
              <a:defRPr sz="3438"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3438"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3438"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3438"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3438"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3438"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3438"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3438"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3438" b="0" i="0" u="none" strike="noStrike" cap="none">
                <a:solidFill>
                  <a:schemeClr val="dk1"/>
                </a:solidFill>
                <a:latin typeface="Calibri"/>
                <a:ea typeface="Calibri"/>
                <a:cs typeface="Calibri"/>
                <a:sym typeface="Calibri"/>
              </a:defRPr>
            </a:lvl9pPr>
          </a:lstStyle>
          <a:p>
            <a:endParaRPr/>
          </a:p>
        </p:txBody>
      </p:sp>
      <p:sp>
        <p:nvSpPr>
          <p:cNvPr id="14" name="Google Shape;14;p2"/>
          <p:cNvSpPr txBox="1">
            <a:spLocks noGrp="1"/>
          </p:cNvSpPr>
          <p:nvPr>
            <p:ph type="sldNum" idx="12"/>
          </p:nvPr>
        </p:nvSpPr>
        <p:spPr>
          <a:xfrm>
            <a:off x="11453858" y="23817671"/>
            <a:ext cx="3658871" cy="529017"/>
          </a:xfrm>
          <a:prstGeom prst="rect">
            <a:avLst/>
          </a:prstGeom>
          <a:noFill/>
          <a:ln>
            <a:noFill/>
          </a:ln>
        </p:spPr>
        <p:txBody>
          <a:bodyPr spcFirstLastPara="1" wrap="square" lIns="0" tIns="0" rIns="0" bIns="0" anchor="t" anchorCtr="0">
            <a:spAutoFit/>
          </a:bodyPr>
          <a:lstStyle>
            <a:lvl1pPr marL="0" marR="0" lvl="0" indent="0" algn="r" rtl="0">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4583"/>
              <a:buFont typeface="Arial"/>
              <a:buNone/>
              <a:defRPr sz="3438"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F3F3F3"/>
        </a:solidFill>
        <a:effectLst/>
      </p:bgPr>
    </p:bg>
    <p:spTree>
      <p:nvGrpSpPr>
        <p:cNvPr id="1" name="Shape 47"/>
        <p:cNvGrpSpPr/>
        <p:nvPr/>
      </p:nvGrpSpPr>
      <p:grpSpPr>
        <a:xfrm>
          <a:off x="0" y="0"/>
          <a:ext cx="0" cy="0"/>
          <a:chOff x="0" y="0"/>
          <a:chExt cx="0" cy="0"/>
        </a:xfrm>
      </p:grpSpPr>
      <p:sp>
        <p:nvSpPr>
          <p:cNvPr id="48" name="Google Shape;48;p1"/>
          <p:cNvSpPr txBox="1">
            <a:spLocks noGrp="1"/>
          </p:cNvSpPr>
          <p:nvPr>
            <p:ph type="title"/>
          </p:nvPr>
        </p:nvSpPr>
        <p:spPr>
          <a:xfrm>
            <a:off x="0" y="-82192"/>
            <a:ext cx="41148000" cy="4450878"/>
          </a:xfrm>
          <a:prstGeom prst="rect">
            <a:avLst/>
          </a:prstGeom>
          <a:solidFill>
            <a:srgbClr val="073763"/>
          </a:solidFill>
          <a:ln>
            <a:noFill/>
          </a:ln>
        </p:spPr>
        <p:txBody>
          <a:bodyPr spcFirstLastPara="1" wrap="square" lIns="0" tIns="18713" rIns="0" bIns="0" anchor="t" anchorCtr="0">
            <a:spAutoFit/>
          </a:bodyPr>
          <a:lstStyle/>
          <a:p>
            <a:pPr algn="ctr"/>
            <a:endParaRPr sz="2400" dirty="0">
              <a:solidFill>
                <a:schemeClr val="lt1"/>
              </a:solidFill>
            </a:endParaRPr>
          </a:p>
          <a:p>
            <a:pPr algn="ctr"/>
            <a:r>
              <a:rPr lang="en-US" sz="6600" dirty="0">
                <a:solidFill>
                  <a:srgbClr val="99CCFF"/>
                </a:solidFill>
                <a:latin typeface="Arial"/>
                <a:ea typeface="Arial"/>
                <a:cs typeface="Arial"/>
                <a:sym typeface="Arial"/>
              </a:rPr>
              <a:t>ADHD Symptoms, Drinking Norms, and Alcohol Use Outcomes</a:t>
            </a:r>
            <a:br>
              <a:rPr lang="en-US" sz="6600" dirty="0">
                <a:solidFill>
                  <a:srgbClr val="99CCFF"/>
                </a:solidFill>
                <a:latin typeface="Arial"/>
                <a:ea typeface="Arial"/>
                <a:cs typeface="Arial"/>
                <a:sym typeface="Arial"/>
              </a:rPr>
            </a:br>
            <a:br>
              <a:rPr lang="en-US" sz="6600" dirty="0">
                <a:solidFill>
                  <a:srgbClr val="99CCFF"/>
                </a:solidFill>
                <a:latin typeface="Arial"/>
                <a:ea typeface="Arial"/>
                <a:cs typeface="Arial"/>
                <a:sym typeface="Arial"/>
              </a:rPr>
            </a:br>
            <a:br>
              <a:rPr lang="en-US" sz="6600" dirty="0">
                <a:solidFill>
                  <a:srgbClr val="99CCFF"/>
                </a:solidFill>
                <a:latin typeface="Arial"/>
                <a:ea typeface="Arial"/>
                <a:cs typeface="Arial"/>
                <a:sym typeface="Arial"/>
              </a:rPr>
            </a:br>
            <a:endParaRPr sz="6600" dirty="0">
              <a:solidFill>
                <a:schemeClr val="lt1"/>
              </a:solidFill>
            </a:endParaRPr>
          </a:p>
        </p:txBody>
      </p:sp>
      <p:sp>
        <p:nvSpPr>
          <p:cNvPr id="49" name="Google Shape;49;p1"/>
          <p:cNvSpPr txBox="1"/>
          <p:nvPr/>
        </p:nvSpPr>
        <p:spPr>
          <a:xfrm>
            <a:off x="823473" y="5841943"/>
            <a:ext cx="10694241" cy="13408217"/>
          </a:xfrm>
          <a:prstGeom prst="rect">
            <a:avLst/>
          </a:prstGeom>
          <a:noFill/>
          <a:ln>
            <a:noFill/>
          </a:ln>
        </p:spPr>
        <p:txBody>
          <a:bodyPr spcFirstLastPara="1" wrap="square" lIns="0" tIns="19744" rIns="0" bIns="0" anchor="t" anchorCtr="0">
            <a:spAutoFit/>
          </a:bodyPr>
          <a:lstStyle/>
          <a:p>
            <a:pPr marL="342900" indent="-314325">
              <a:buClr>
                <a:schemeClr val="dk1"/>
              </a:buClr>
              <a:buSzPts val="3000"/>
              <a:buFont typeface="Times New Roman"/>
              <a:buChar char="●"/>
            </a:pPr>
            <a:r>
              <a:rPr lang="en-US" sz="3000" dirty="0">
                <a:solidFill>
                  <a:schemeClr val="dk1"/>
                </a:solidFill>
                <a:latin typeface="+mn-lt"/>
                <a:cs typeface="Times New Roman" panose="02020603050405020304" pitchFamily="18" charset="0"/>
              </a:rPr>
              <a:t>Attention Deficit-Hyperactivity Disorder (ADHD) is a neurodevelopmental disorder that affects attention, hyperactivity, and impulsivity (DSM-V-TR) and is prevalent among 2-8% of college students in the U.S. (DuPaul et al., 2009; Weyandt &amp; DuPaul, 2006).</a:t>
            </a:r>
          </a:p>
          <a:p>
            <a:pPr marL="28575">
              <a:buClr>
                <a:schemeClr val="dk1"/>
              </a:buClr>
              <a:buSzPts val="3000"/>
            </a:pPr>
            <a:endParaRPr lang="en-US" sz="3000" dirty="0">
              <a:solidFill>
                <a:schemeClr val="dk1"/>
              </a:solidFill>
              <a:latin typeface="+mn-lt"/>
              <a:cs typeface="Times New Roman" panose="02020603050405020304" pitchFamily="18" charset="0"/>
            </a:endParaRPr>
          </a:p>
          <a:p>
            <a:pPr marL="342900" indent="-314325">
              <a:buClr>
                <a:schemeClr val="dk1"/>
              </a:buClr>
              <a:buSzPts val="3000"/>
              <a:buFont typeface="Times New Roman"/>
              <a:buChar char="●"/>
            </a:pPr>
            <a:r>
              <a:rPr lang="en-US" sz="3000" dirty="0">
                <a:solidFill>
                  <a:schemeClr val="dk1"/>
                </a:solidFill>
                <a:latin typeface="+mn-lt"/>
                <a:cs typeface="Times New Roman" panose="02020603050405020304" pitchFamily="18" charset="0"/>
              </a:rPr>
              <a:t>Young adults with more ADHD symptoms are at risk for greater alcohol use, binge drinking, alcohol-related problems, and higher odds of developing an alcohol use disorder in comparison to individuals with fewer ADHD symptoms (Connolly et al., 2019; Glass et al., 2012; Thomson et al., 2022).</a:t>
            </a:r>
          </a:p>
          <a:p>
            <a:pPr marL="28575">
              <a:buClr>
                <a:schemeClr val="dk1"/>
              </a:buClr>
              <a:buSzPts val="3000"/>
            </a:pPr>
            <a:endParaRPr lang="en-US" sz="3000" dirty="0">
              <a:solidFill>
                <a:schemeClr val="dk1"/>
              </a:solidFill>
              <a:latin typeface="+mn-lt"/>
              <a:cs typeface="Times New Roman" panose="02020603050405020304" pitchFamily="18" charset="0"/>
            </a:endParaRPr>
          </a:p>
          <a:p>
            <a:pPr marL="342900" indent="-314325">
              <a:buClr>
                <a:schemeClr val="dk1"/>
              </a:buClr>
              <a:buSzPts val="3000"/>
              <a:buFont typeface="Times New Roman"/>
              <a:buChar char="●"/>
            </a:pPr>
            <a:r>
              <a:rPr lang="en-US" sz="3000" dirty="0">
                <a:solidFill>
                  <a:schemeClr val="dk1"/>
                </a:solidFill>
                <a:latin typeface="+mn-lt"/>
                <a:cs typeface="Times New Roman" panose="02020603050405020304" pitchFamily="18" charset="0"/>
              </a:rPr>
              <a:t>Individuals with ADHD symptoms may hold stronger drinking norms (Larimer et al., 2020).</a:t>
            </a:r>
          </a:p>
          <a:p>
            <a:pPr marL="485775" lvl="1" indent="-457200">
              <a:buClr>
                <a:schemeClr val="dk1"/>
              </a:buClr>
              <a:buSzPts val="3000"/>
              <a:buFont typeface="Wingdings" pitchFamily="2" charset="2"/>
              <a:buChar char="Ø"/>
            </a:pPr>
            <a:r>
              <a:rPr lang="en-US" sz="3000" dirty="0">
                <a:solidFill>
                  <a:schemeClr val="dk1"/>
                </a:solidFill>
                <a:latin typeface="+mn-lt"/>
                <a:cs typeface="Times New Roman" panose="02020603050405020304" pitchFamily="18" charset="0"/>
              </a:rPr>
              <a:t>	Descriptive drinking norms (i.e., perceptions of others’ 	alcohol use) are positively associated with ADHD 	symptoms, alcohol use, and alcohol-related problems 	(Looby et al., 2021; Van Eck et al., 2014).</a:t>
            </a:r>
          </a:p>
          <a:p>
            <a:pPr marL="28575" lvl="1">
              <a:buClr>
                <a:schemeClr val="dk1"/>
              </a:buClr>
              <a:buSzPts val="3000"/>
            </a:pPr>
            <a:endParaRPr lang="en-US" sz="3000" dirty="0">
              <a:solidFill>
                <a:schemeClr val="dk1"/>
              </a:solidFill>
              <a:latin typeface="+mn-lt"/>
              <a:cs typeface="Times New Roman" panose="02020603050405020304" pitchFamily="18" charset="0"/>
            </a:endParaRPr>
          </a:p>
          <a:p>
            <a:pPr marL="342900" indent="-314325">
              <a:buClr>
                <a:schemeClr val="dk1"/>
              </a:buClr>
              <a:buSzPts val="3000"/>
              <a:buFont typeface="Times New Roman"/>
              <a:buChar char="●"/>
            </a:pPr>
            <a:r>
              <a:rPr lang="en-US" sz="3000" dirty="0">
                <a:solidFill>
                  <a:schemeClr val="dk1"/>
                </a:solidFill>
                <a:latin typeface="+mn-lt"/>
                <a:cs typeface="Times New Roman" panose="02020603050405020304" pitchFamily="18" charset="0"/>
              </a:rPr>
              <a:t>Consequently, the aims of the current study were to assess whether ADHD symptoms moderated the association between (1) descriptive drinking norms and alcohol use and (2) descriptive drinking norms and alcohol-related problems. It was hypothesized that greater norms would be associated with greater alcohol use and alcohol-related problems, respectively, and these relationships would be stronger for individuals with higher ADHD symptoms.</a:t>
            </a:r>
          </a:p>
          <a:p>
            <a:pPr marL="342900" indent="-314325">
              <a:buClr>
                <a:schemeClr val="dk1"/>
              </a:buClr>
              <a:buSzPts val="3000"/>
              <a:buFont typeface="Times New Roman"/>
              <a:buChar char="●"/>
            </a:pPr>
            <a:endParaRPr lang="en-US" sz="3000" dirty="0">
              <a:solidFill>
                <a:schemeClr val="dk1"/>
              </a:solidFill>
              <a:latin typeface="+mn-lt"/>
            </a:endParaRPr>
          </a:p>
        </p:txBody>
      </p:sp>
      <p:sp>
        <p:nvSpPr>
          <p:cNvPr id="50" name="Google Shape;50;p1"/>
          <p:cNvSpPr/>
          <p:nvPr/>
        </p:nvSpPr>
        <p:spPr>
          <a:xfrm>
            <a:off x="753341" y="18950600"/>
            <a:ext cx="10902652" cy="1018730"/>
          </a:xfrm>
          <a:custGeom>
            <a:avLst/>
            <a:gdLst/>
            <a:ahLst/>
            <a:cxnLst/>
            <a:rect l="l" t="t" r="r" b="b"/>
            <a:pathLst>
              <a:path w="5802630" h="519429" extrusionOk="0">
                <a:moveTo>
                  <a:pt x="0" y="519355"/>
                </a:moveTo>
                <a:lnTo>
                  <a:pt x="5802067" y="519355"/>
                </a:lnTo>
                <a:lnTo>
                  <a:pt x="5802067" y="0"/>
                </a:lnTo>
                <a:lnTo>
                  <a:pt x="0" y="0"/>
                </a:lnTo>
                <a:lnTo>
                  <a:pt x="0" y="519355"/>
                </a:lnTo>
                <a:close/>
              </a:path>
            </a:pathLst>
          </a:custGeom>
          <a:solidFill>
            <a:srgbClr val="0070C0"/>
          </a:solidFill>
          <a:ln>
            <a:noFill/>
          </a:ln>
        </p:spPr>
        <p:txBody>
          <a:bodyPr spcFirstLastPara="1" wrap="square" lIns="0" tIns="0" rIns="0" bIns="0" anchor="t" anchorCtr="0">
            <a:noAutofit/>
          </a:bodyPr>
          <a:lstStyle/>
          <a:p>
            <a:pPr>
              <a:buSzPts val="3931"/>
            </a:pPr>
            <a:endParaRPr sz="2948">
              <a:solidFill>
                <a:schemeClr val="bg2">
                  <a:lumMod val="60000"/>
                  <a:lumOff val="40000"/>
                </a:schemeClr>
              </a:solidFill>
            </a:endParaRPr>
          </a:p>
        </p:txBody>
      </p:sp>
      <p:sp>
        <p:nvSpPr>
          <p:cNvPr id="51" name="Google Shape;51;p1"/>
          <p:cNvSpPr txBox="1"/>
          <p:nvPr/>
        </p:nvSpPr>
        <p:spPr>
          <a:xfrm>
            <a:off x="2604691" y="19019630"/>
            <a:ext cx="7199951" cy="880670"/>
          </a:xfrm>
          <a:prstGeom prst="rect">
            <a:avLst/>
          </a:prstGeom>
          <a:noFill/>
          <a:ln>
            <a:noFill/>
          </a:ln>
        </p:spPr>
        <p:txBody>
          <a:bodyPr spcFirstLastPara="1" wrap="square" lIns="0" tIns="18713" rIns="0" bIns="0" anchor="t" anchorCtr="0">
            <a:spAutoFit/>
          </a:bodyPr>
          <a:lstStyle/>
          <a:p>
            <a:pPr algn="ctr">
              <a:buSzPts val="6876"/>
            </a:pPr>
            <a:r>
              <a:rPr lang="en-US" sz="5600" b="1" dirty="0">
                <a:solidFill>
                  <a:schemeClr val="lt1"/>
                </a:solidFill>
              </a:rPr>
              <a:t>METHOD</a:t>
            </a:r>
            <a:endParaRPr sz="5600" dirty="0">
              <a:solidFill>
                <a:schemeClr val="lt1"/>
              </a:solidFill>
            </a:endParaRPr>
          </a:p>
        </p:txBody>
      </p:sp>
      <p:sp>
        <p:nvSpPr>
          <p:cNvPr id="52" name="Google Shape;52;p1"/>
          <p:cNvSpPr/>
          <p:nvPr/>
        </p:nvSpPr>
        <p:spPr>
          <a:xfrm>
            <a:off x="29050500" y="4725626"/>
            <a:ext cx="11239953" cy="960494"/>
          </a:xfrm>
          <a:custGeom>
            <a:avLst/>
            <a:gdLst/>
            <a:ahLst/>
            <a:cxnLst/>
            <a:rect l="l" t="t" r="r" b="b"/>
            <a:pathLst>
              <a:path w="5983605" h="520064" extrusionOk="0">
                <a:moveTo>
                  <a:pt x="0" y="519954"/>
                </a:moveTo>
                <a:lnTo>
                  <a:pt x="5983363" y="519954"/>
                </a:lnTo>
                <a:lnTo>
                  <a:pt x="5983363" y="0"/>
                </a:lnTo>
                <a:lnTo>
                  <a:pt x="0" y="0"/>
                </a:lnTo>
                <a:lnTo>
                  <a:pt x="0" y="519954"/>
                </a:lnTo>
                <a:close/>
              </a:path>
            </a:pathLst>
          </a:custGeom>
          <a:solidFill>
            <a:srgbClr val="0070C0"/>
          </a:solidFill>
          <a:ln>
            <a:noFill/>
          </a:ln>
        </p:spPr>
        <p:txBody>
          <a:bodyPr spcFirstLastPara="1" wrap="square" lIns="0" tIns="0" rIns="0" bIns="0" anchor="t" anchorCtr="0">
            <a:noAutofit/>
          </a:bodyPr>
          <a:lstStyle/>
          <a:p>
            <a:pPr>
              <a:buSzPts val="3931"/>
            </a:pPr>
            <a:endParaRPr sz="2948">
              <a:solidFill>
                <a:schemeClr val="bg2">
                  <a:lumMod val="60000"/>
                  <a:lumOff val="40000"/>
                </a:schemeClr>
              </a:solidFill>
            </a:endParaRPr>
          </a:p>
        </p:txBody>
      </p:sp>
      <p:sp>
        <p:nvSpPr>
          <p:cNvPr id="53" name="Google Shape;53;p1"/>
          <p:cNvSpPr txBox="1"/>
          <p:nvPr/>
        </p:nvSpPr>
        <p:spPr>
          <a:xfrm>
            <a:off x="753380" y="20038360"/>
            <a:ext cx="10902613" cy="12946552"/>
          </a:xfrm>
          <a:prstGeom prst="rect">
            <a:avLst/>
          </a:prstGeom>
          <a:noFill/>
          <a:ln>
            <a:noFill/>
          </a:ln>
        </p:spPr>
        <p:txBody>
          <a:bodyPr spcFirstLastPara="1" wrap="square" lIns="0" tIns="19744" rIns="0" bIns="0" anchor="t" anchorCtr="0">
            <a:spAutoFit/>
          </a:bodyPr>
          <a:lstStyle/>
          <a:p>
            <a:pPr marL="342900" indent="-319087">
              <a:buClr>
                <a:schemeClr val="dk1"/>
              </a:buClr>
              <a:buSzPts val="3100"/>
              <a:buFont typeface="Times New Roman"/>
              <a:buChar char="●"/>
            </a:pPr>
            <a:r>
              <a:rPr lang="en-US" sz="3000" dirty="0">
                <a:solidFill>
                  <a:schemeClr val="dk1"/>
                </a:solidFill>
                <a:latin typeface="+mn-lt"/>
                <a:cs typeface="Times New Roman" panose="02020603050405020304" pitchFamily="18" charset="0"/>
              </a:rPr>
              <a:t>Data were collected from 196 college students (77.6% female) from four-year institutions in Rhode Island.</a:t>
            </a:r>
          </a:p>
          <a:p>
            <a:pPr marL="23813">
              <a:buClr>
                <a:schemeClr val="dk1"/>
              </a:buClr>
              <a:buSzPts val="3100"/>
            </a:pPr>
            <a:endParaRPr lang="en-US" sz="3000" dirty="0">
              <a:solidFill>
                <a:schemeClr val="dk1"/>
              </a:solidFill>
              <a:latin typeface="+mn-lt"/>
              <a:cs typeface="Times New Roman" panose="02020603050405020304" pitchFamily="18" charset="0"/>
            </a:endParaRPr>
          </a:p>
          <a:p>
            <a:pPr marL="342900" indent="-319087">
              <a:buClr>
                <a:schemeClr val="dk1"/>
              </a:buClr>
              <a:buSzPts val="3100"/>
              <a:buFont typeface="Times New Roman"/>
              <a:buChar char="●"/>
            </a:pPr>
            <a:r>
              <a:rPr lang="en-US" sz="3000" dirty="0">
                <a:solidFill>
                  <a:schemeClr val="dk1"/>
                </a:solidFill>
                <a:latin typeface="+mn-lt"/>
                <a:cs typeface="Times New Roman" panose="02020603050405020304" pitchFamily="18" charset="0"/>
              </a:rPr>
              <a:t>Inclusion criteria: (1) 18-25 years old; (2) English speaking; (3) live in the U.S., and (4) drink alcohol 1+/past month.</a:t>
            </a:r>
          </a:p>
          <a:p>
            <a:pPr marL="23813">
              <a:buClr>
                <a:schemeClr val="dk1"/>
              </a:buClr>
              <a:buSzPts val="3100"/>
            </a:pPr>
            <a:endParaRPr lang="en-US" sz="3000" dirty="0">
              <a:solidFill>
                <a:schemeClr val="dk1"/>
              </a:solidFill>
              <a:latin typeface="+mn-lt"/>
              <a:cs typeface="Times New Roman" panose="02020603050405020304" pitchFamily="18" charset="0"/>
            </a:endParaRPr>
          </a:p>
          <a:p>
            <a:pPr marL="342900" indent="-319087">
              <a:buClr>
                <a:schemeClr val="dk1"/>
              </a:buClr>
              <a:buSzPts val="3100"/>
              <a:buFont typeface="Times New Roman"/>
              <a:buChar char="●"/>
            </a:pPr>
            <a:r>
              <a:rPr lang="en-US" sz="3000" dirty="0">
                <a:solidFill>
                  <a:schemeClr val="dk1"/>
                </a:solidFill>
                <a:latin typeface="+mn-lt"/>
                <a:cs typeface="Times New Roman" panose="02020603050405020304" pitchFamily="18" charset="0"/>
              </a:rPr>
              <a:t>Mean age = 20.77 (SD = 1.65).</a:t>
            </a:r>
          </a:p>
          <a:p>
            <a:pPr marL="23813">
              <a:buClr>
                <a:schemeClr val="dk1"/>
              </a:buClr>
              <a:buSzPts val="3100"/>
            </a:pPr>
            <a:endParaRPr lang="en-US" sz="3000" dirty="0">
              <a:solidFill>
                <a:schemeClr val="dk1"/>
              </a:solidFill>
              <a:latin typeface="+mn-lt"/>
              <a:cs typeface="Times New Roman" panose="02020603050405020304" pitchFamily="18" charset="0"/>
            </a:endParaRPr>
          </a:p>
          <a:p>
            <a:pPr marL="342900" indent="-319087">
              <a:buClr>
                <a:schemeClr val="dk1"/>
              </a:buClr>
              <a:buSzPts val="3100"/>
              <a:buFont typeface="Times New Roman"/>
              <a:buChar char="●"/>
            </a:pPr>
            <a:r>
              <a:rPr lang="en-US" sz="3000" dirty="0">
                <a:solidFill>
                  <a:schemeClr val="dk1"/>
                </a:solidFill>
                <a:latin typeface="+mn-lt"/>
                <a:cs typeface="Times New Roman" panose="02020603050405020304" pitchFamily="18" charset="0"/>
              </a:rPr>
              <a:t>Participants were White (83.7%, n = 164), 7.6% (n = 15) were biracial, 5.1% (n = 10) Black, 2% (n = 4) Asian, and 1.5% (n = 3) specified 'Other’.</a:t>
            </a:r>
          </a:p>
          <a:p>
            <a:pPr marL="23813">
              <a:buClr>
                <a:schemeClr val="dk1"/>
              </a:buClr>
              <a:buSzPts val="3100"/>
            </a:pPr>
            <a:endParaRPr lang="en-US" sz="3000" dirty="0">
              <a:solidFill>
                <a:schemeClr val="dk1"/>
              </a:solidFill>
              <a:latin typeface="+mn-lt"/>
              <a:cs typeface="Times New Roman" panose="02020603050405020304" pitchFamily="18" charset="0"/>
            </a:endParaRPr>
          </a:p>
          <a:p>
            <a:pPr marL="342900" indent="-319087">
              <a:buClr>
                <a:schemeClr val="dk1"/>
              </a:buClr>
              <a:buSzPts val="3100"/>
              <a:buFont typeface="Times New Roman"/>
              <a:buChar char="●"/>
            </a:pPr>
            <a:r>
              <a:rPr lang="en-US" sz="3000" dirty="0">
                <a:solidFill>
                  <a:schemeClr val="dk1"/>
                </a:solidFill>
                <a:latin typeface="+mn-lt"/>
                <a:cs typeface="Times New Roman" panose="02020603050405020304" pitchFamily="18" charset="0"/>
              </a:rPr>
              <a:t>Participants were primarily college seniors (34.7%, n = 68), 28.1% (n = 55) were college juniors, 18.9% (n = 37) were college sophomores, 6.6% (n = 13) were college freshman, and 11.7% (n = 23) specified ‘Other’.</a:t>
            </a:r>
          </a:p>
          <a:p>
            <a:pPr marL="23813">
              <a:buClr>
                <a:schemeClr val="dk1"/>
              </a:buClr>
              <a:buSzPts val="3100"/>
            </a:pPr>
            <a:endParaRPr lang="en-US" sz="3000" dirty="0">
              <a:solidFill>
                <a:schemeClr val="dk1"/>
              </a:solidFill>
              <a:latin typeface="+mn-lt"/>
              <a:cs typeface="Times New Roman" panose="02020603050405020304" pitchFamily="18" charset="0"/>
            </a:endParaRPr>
          </a:p>
          <a:p>
            <a:pPr marL="342900" indent="-319087">
              <a:buClr>
                <a:schemeClr val="dk1"/>
              </a:buClr>
              <a:buSzPts val="3100"/>
              <a:buFont typeface="Times New Roman"/>
              <a:buChar char="●"/>
            </a:pPr>
            <a:r>
              <a:rPr lang="en-US" sz="3000" dirty="0">
                <a:solidFill>
                  <a:schemeClr val="dk1"/>
                </a:solidFill>
                <a:latin typeface="+mn-lt"/>
                <a:cs typeface="Times New Roman" panose="02020603050405020304" pitchFamily="18" charset="0"/>
              </a:rPr>
              <a:t>Most participants were single/never married (90.3%, n = 177) or were living with their partner (9.7%, n = 19).</a:t>
            </a:r>
          </a:p>
          <a:p>
            <a:pPr marL="23813">
              <a:buClr>
                <a:schemeClr val="dk1"/>
              </a:buClr>
              <a:buSzPts val="3100"/>
            </a:pPr>
            <a:endParaRPr lang="en-US" sz="3000" dirty="0">
              <a:solidFill>
                <a:schemeClr val="dk1"/>
              </a:solidFill>
              <a:latin typeface="+mn-lt"/>
              <a:cs typeface="Times New Roman" panose="02020603050405020304" pitchFamily="18" charset="0"/>
            </a:endParaRPr>
          </a:p>
          <a:p>
            <a:pPr marL="342900" indent="-319087">
              <a:buClr>
                <a:schemeClr val="dk1"/>
              </a:buClr>
              <a:buSzPts val="3100"/>
              <a:buFont typeface="Times New Roman"/>
              <a:buChar char="●"/>
            </a:pPr>
            <a:r>
              <a:rPr lang="en-US" sz="3000" dirty="0">
                <a:solidFill>
                  <a:schemeClr val="dk1"/>
                </a:solidFill>
                <a:latin typeface="+mn-lt"/>
                <a:cs typeface="Times New Roman" panose="02020603050405020304" pitchFamily="18" charset="0"/>
              </a:rPr>
              <a:t>The online survey assessed ADHD symptoms from the Current Symptoms Scale (CSS; Barkley &amp; Murphy, 2006), descriptive drinking norms from the Descriptive Norms Rating Form (DNRF; Baer et al., 1991), typical alcohol use quantity from the Daily Drinking Questionnaire (DDQ; Collins et al., 1985), and alcohol-related problems from the Brief Young Adult Alcohol Consequences Questionnaire (BYAACQ; Kahler et al., 2005).</a:t>
            </a:r>
          </a:p>
        </p:txBody>
      </p:sp>
      <p:sp>
        <p:nvSpPr>
          <p:cNvPr id="54" name="Google Shape;54;p1"/>
          <p:cNvSpPr txBox="1"/>
          <p:nvPr/>
        </p:nvSpPr>
        <p:spPr>
          <a:xfrm>
            <a:off x="29004456" y="5926771"/>
            <a:ext cx="11240045" cy="10176563"/>
          </a:xfrm>
          <a:prstGeom prst="rect">
            <a:avLst/>
          </a:prstGeom>
          <a:noFill/>
          <a:ln>
            <a:noFill/>
          </a:ln>
        </p:spPr>
        <p:txBody>
          <a:bodyPr spcFirstLastPara="1" wrap="square" lIns="0" tIns="19744" rIns="0" bIns="0" anchor="t" anchorCtr="0">
            <a:spAutoFit/>
          </a:bodyPr>
          <a:lstStyle/>
          <a:p>
            <a:pPr marL="342900" indent="-323850">
              <a:buClr>
                <a:schemeClr val="dk1"/>
              </a:buClr>
              <a:buSzPts val="3200"/>
              <a:buFont typeface="Arial"/>
              <a:buChar char="●"/>
            </a:pPr>
            <a:r>
              <a:rPr lang="en-US" sz="3000" dirty="0">
                <a:solidFill>
                  <a:schemeClr val="dk1"/>
                </a:solidFill>
                <a:latin typeface="+mn-lt"/>
                <a:cs typeface="Times New Roman" panose="02020603050405020304" pitchFamily="18" charset="0"/>
              </a:rPr>
              <a:t>SPPS version 27 was used to examine two regression models: (1) ADHD symptoms x descriptive drinking norms on alcohol use and (2) on alcohol-related problems.</a:t>
            </a:r>
          </a:p>
          <a:p>
            <a:pPr marL="19050">
              <a:buClr>
                <a:schemeClr val="dk1"/>
              </a:buClr>
              <a:buSzPts val="3200"/>
            </a:pPr>
            <a:endParaRPr lang="en-US" sz="3000" dirty="0">
              <a:solidFill>
                <a:schemeClr val="dk1"/>
              </a:solidFill>
              <a:latin typeface="+mn-lt"/>
              <a:cs typeface="Times New Roman" panose="02020603050405020304" pitchFamily="18" charset="0"/>
            </a:endParaRPr>
          </a:p>
          <a:p>
            <a:pPr marL="342900" indent="-323850">
              <a:buClr>
                <a:schemeClr val="dk1"/>
              </a:buClr>
              <a:buSzPts val="3200"/>
              <a:buFont typeface="Arial"/>
              <a:buChar char="●"/>
            </a:pPr>
            <a:r>
              <a:rPr lang="en-US" sz="3000" dirty="0">
                <a:solidFill>
                  <a:schemeClr val="dk1"/>
                </a:solidFill>
                <a:latin typeface="+mn-lt"/>
                <a:cs typeface="Times New Roman" panose="02020603050405020304" pitchFamily="18" charset="0"/>
              </a:rPr>
              <a:t>Descriptives and bivariate correlations are presented in Table 1.</a:t>
            </a:r>
          </a:p>
          <a:p>
            <a:pPr marL="19050">
              <a:buClr>
                <a:schemeClr val="dk1"/>
              </a:buClr>
              <a:buSzPts val="3200"/>
            </a:pPr>
            <a:endParaRPr lang="en-US" sz="3000" dirty="0">
              <a:solidFill>
                <a:schemeClr val="dk1"/>
              </a:solidFill>
              <a:latin typeface="+mn-lt"/>
              <a:cs typeface="Times New Roman" panose="02020603050405020304" pitchFamily="18" charset="0"/>
            </a:endParaRPr>
          </a:p>
          <a:p>
            <a:pPr marL="342900" indent="-323850">
              <a:buClr>
                <a:schemeClr val="dk1"/>
              </a:buClr>
              <a:buSzPts val="3200"/>
              <a:buFont typeface="Arial"/>
              <a:buChar char="●"/>
            </a:pPr>
            <a:r>
              <a:rPr lang="en-US" sz="3000" dirty="0">
                <a:solidFill>
                  <a:schemeClr val="dk1"/>
                </a:solidFill>
                <a:latin typeface="+mn-lt"/>
                <a:cs typeface="Times New Roman" panose="02020603050405020304" pitchFamily="18" charset="0"/>
              </a:rPr>
              <a:t>Moderation analyses revealed a significant interaction of ADHD symptoms by norms on alcohol use, B = -.024, p &lt; .001. </a:t>
            </a:r>
          </a:p>
          <a:p>
            <a:pPr marL="476250" lvl="6" indent="-457200">
              <a:buClr>
                <a:schemeClr val="dk1"/>
              </a:buClr>
              <a:buSzPts val="3200"/>
              <a:buFont typeface="Wingdings" pitchFamily="2" charset="2"/>
              <a:buChar char="Ø"/>
            </a:pPr>
            <a:r>
              <a:rPr lang="en-US" sz="3000" dirty="0">
                <a:solidFill>
                  <a:schemeClr val="dk1"/>
                </a:solidFill>
                <a:latin typeface="+mn-lt"/>
                <a:cs typeface="Times New Roman" panose="02020603050405020304" pitchFamily="18" charset="0"/>
              </a:rPr>
              <a:t>	Simple slopes analyses revealed that the association 			between norms and alcohol use was positive and 		significant at mean levels of ADHD symptoms (p &lt; .001), 1 	SD below the mean (p &lt; .001), and 1 SD above the mean (p 	&lt; .002). </a:t>
            </a:r>
          </a:p>
          <a:p>
            <a:pPr marL="476250" lvl="8" indent="-457200">
              <a:buClr>
                <a:schemeClr val="dk1"/>
              </a:buClr>
              <a:buSzPts val="3200"/>
              <a:buFont typeface="Wingdings" pitchFamily="2" charset="2"/>
              <a:buChar char="Ø"/>
            </a:pPr>
            <a:r>
              <a:rPr lang="en-US" sz="3000" dirty="0">
                <a:solidFill>
                  <a:schemeClr val="dk1"/>
                </a:solidFill>
                <a:latin typeface="+mn-lt"/>
                <a:cs typeface="Times New Roman" panose="02020603050405020304" pitchFamily="18" charset="0"/>
              </a:rPr>
              <a:t>    See Figure 1.</a:t>
            </a:r>
          </a:p>
          <a:p>
            <a:pPr marL="19050" lvl="8">
              <a:buClr>
                <a:schemeClr val="dk1"/>
              </a:buClr>
              <a:buSzPts val="3200"/>
            </a:pPr>
            <a:endParaRPr lang="en-US" sz="3000" dirty="0">
              <a:solidFill>
                <a:schemeClr val="dk1"/>
              </a:solidFill>
              <a:latin typeface="+mn-lt"/>
              <a:cs typeface="Times New Roman" panose="02020603050405020304" pitchFamily="18" charset="0"/>
            </a:endParaRPr>
          </a:p>
          <a:p>
            <a:pPr marL="342900" indent="-323850">
              <a:buClr>
                <a:schemeClr val="dk1"/>
              </a:buClr>
              <a:buSzPts val="3200"/>
              <a:buFont typeface="Arial"/>
              <a:buChar char="●"/>
            </a:pPr>
            <a:r>
              <a:rPr lang="en-US" sz="3000" dirty="0">
                <a:solidFill>
                  <a:schemeClr val="dk1"/>
                </a:solidFill>
                <a:latin typeface="+mn-lt"/>
                <a:cs typeface="Times New Roman" panose="02020603050405020304" pitchFamily="18" charset="0"/>
              </a:rPr>
              <a:t>The interaction of ADHD symptoms by norms was significant on alcohol-related problems (B = .009, p &lt; .001). </a:t>
            </a:r>
          </a:p>
          <a:p>
            <a:pPr marL="476250" lvl="2" indent="-457200">
              <a:buClr>
                <a:schemeClr val="dk1"/>
              </a:buClr>
              <a:buSzPts val="3200"/>
              <a:buFont typeface="Wingdings" pitchFamily="2" charset="2"/>
              <a:buChar char="Ø"/>
            </a:pPr>
            <a:r>
              <a:rPr lang="en-US" sz="3000" dirty="0">
                <a:solidFill>
                  <a:schemeClr val="dk1"/>
                </a:solidFill>
                <a:latin typeface="+mn-lt"/>
                <a:cs typeface="Times New Roman" panose="02020603050405020304" pitchFamily="18" charset="0"/>
              </a:rPr>
              <a:t>	Simple slopes analyses revealed that the association 	between norms and alcohol problems was negative and 	significant at 1 SD below the mean (p &lt; .001). </a:t>
            </a:r>
          </a:p>
          <a:p>
            <a:pPr marL="476250" indent="-457200">
              <a:buClr>
                <a:schemeClr val="dk1"/>
              </a:buClr>
              <a:buSzPts val="3200"/>
              <a:buFont typeface="Wingdings" pitchFamily="2" charset="2"/>
              <a:buChar char="Ø"/>
            </a:pPr>
            <a:r>
              <a:rPr lang="en-US" sz="3000" dirty="0">
                <a:solidFill>
                  <a:schemeClr val="dk1"/>
                </a:solidFill>
                <a:latin typeface="+mn-lt"/>
                <a:cs typeface="Times New Roman" panose="02020603050405020304" pitchFamily="18" charset="0"/>
              </a:rPr>
              <a:t>	See Figure 2. </a:t>
            </a:r>
          </a:p>
          <a:p>
            <a:pPr marL="342900" indent="-323850">
              <a:buClr>
                <a:schemeClr val="dk1"/>
              </a:buClr>
              <a:buSzPts val="3200"/>
              <a:buFont typeface="Arial"/>
              <a:buChar char="●"/>
            </a:pPr>
            <a:endParaRPr lang="en-US" sz="3000" dirty="0">
              <a:solidFill>
                <a:schemeClr val="dk1"/>
              </a:solidFill>
              <a:latin typeface="+mn-lt"/>
            </a:endParaRPr>
          </a:p>
        </p:txBody>
      </p:sp>
      <p:sp>
        <p:nvSpPr>
          <p:cNvPr id="55" name="Google Shape;55;p1"/>
          <p:cNvSpPr/>
          <p:nvPr/>
        </p:nvSpPr>
        <p:spPr>
          <a:xfrm>
            <a:off x="857547" y="4725626"/>
            <a:ext cx="10888490" cy="960494"/>
          </a:xfrm>
          <a:custGeom>
            <a:avLst/>
            <a:gdLst/>
            <a:ahLst/>
            <a:cxnLst/>
            <a:rect l="l" t="t" r="r" b="b"/>
            <a:pathLst>
              <a:path w="5802630" h="520064" extrusionOk="0">
                <a:moveTo>
                  <a:pt x="0" y="519954"/>
                </a:moveTo>
                <a:lnTo>
                  <a:pt x="5802067" y="519954"/>
                </a:lnTo>
                <a:lnTo>
                  <a:pt x="5802067" y="0"/>
                </a:lnTo>
                <a:lnTo>
                  <a:pt x="0" y="0"/>
                </a:lnTo>
                <a:lnTo>
                  <a:pt x="0" y="519954"/>
                </a:lnTo>
                <a:close/>
              </a:path>
            </a:pathLst>
          </a:custGeom>
          <a:solidFill>
            <a:srgbClr val="0070C0"/>
          </a:solidFill>
          <a:ln>
            <a:noFill/>
          </a:ln>
        </p:spPr>
        <p:txBody>
          <a:bodyPr spcFirstLastPara="1" wrap="square" lIns="0" tIns="0" rIns="0" bIns="0" anchor="t" anchorCtr="0">
            <a:noAutofit/>
          </a:bodyPr>
          <a:lstStyle/>
          <a:p>
            <a:pPr>
              <a:buSzPts val="3931"/>
            </a:pPr>
            <a:endParaRPr sz="2948">
              <a:solidFill>
                <a:schemeClr val="bg2">
                  <a:lumMod val="60000"/>
                  <a:lumOff val="40000"/>
                </a:schemeClr>
              </a:solidFill>
            </a:endParaRPr>
          </a:p>
        </p:txBody>
      </p:sp>
      <p:sp>
        <p:nvSpPr>
          <p:cNvPr id="56" name="Google Shape;56;p1"/>
          <p:cNvSpPr/>
          <p:nvPr/>
        </p:nvSpPr>
        <p:spPr>
          <a:xfrm>
            <a:off x="29169648" y="15939479"/>
            <a:ext cx="11240045" cy="1013043"/>
          </a:xfrm>
          <a:custGeom>
            <a:avLst/>
            <a:gdLst/>
            <a:ahLst/>
            <a:cxnLst/>
            <a:rect l="l" t="t" r="r" b="b"/>
            <a:pathLst>
              <a:path w="5783580" h="539750" extrusionOk="0">
                <a:moveTo>
                  <a:pt x="199" y="0"/>
                </a:moveTo>
                <a:lnTo>
                  <a:pt x="0" y="539051"/>
                </a:lnTo>
                <a:lnTo>
                  <a:pt x="5783518" y="539699"/>
                </a:lnTo>
                <a:lnTo>
                  <a:pt x="5783518" y="38443"/>
                </a:lnTo>
                <a:lnTo>
                  <a:pt x="199" y="0"/>
                </a:lnTo>
                <a:close/>
              </a:path>
            </a:pathLst>
          </a:custGeom>
          <a:solidFill>
            <a:srgbClr val="0070C0"/>
          </a:solidFill>
          <a:ln>
            <a:noFill/>
          </a:ln>
        </p:spPr>
        <p:txBody>
          <a:bodyPr spcFirstLastPara="1" wrap="square" lIns="0" tIns="0" rIns="0" bIns="0" anchor="t" anchorCtr="0">
            <a:noAutofit/>
          </a:bodyPr>
          <a:lstStyle/>
          <a:p>
            <a:pPr algn="ctr">
              <a:buSzPts val="3931"/>
            </a:pPr>
            <a:endParaRPr sz="2948">
              <a:solidFill>
                <a:schemeClr val="dk1"/>
              </a:solidFill>
            </a:endParaRPr>
          </a:p>
        </p:txBody>
      </p:sp>
      <p:sp>
        <p:nvSpPr>
          <p:cNvPr id="57" name="Google Shape;57;p1"/>
          <p:cNvSpPr txBox="1"/>
          <p:nvPr/>
        </p:nvSpPr>
        <p:spPr>
          <a:xfrm>
            <a:off x="30257983" y="16071852"/>
            <a:ext cx="8824986" cy="880670"/>
          </a:xfrm>
          <a:prstGeom prst="rect">
            <a:avLst/>
          </a:prstGeom>
          <a:noFill/>
          <a:ln>
            <a:noFill/>
          </a:ln>
        </p:spPr>
        <p:txBody>
          <a:bodyPr spcFirstLastPara="1" wrap="square" lIns="0" tIns="18713" rIns="0" bIns="0" anchor="t" anchorCtr="0">
            <a:spAutoFit/>
          </a:bodyPr>
          <a:lstStyle/>
          <a:p>
            <a:pPr algn="ctr">
              <a:buSzPts val="6876"/>
            </a:pPr>
            <a:r>
              <a:rPr lang="en-US" sz="5600" b="1" dirty="0">
                <a:solidFill>
                  <a:schemeClr val="lt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
                  </a:ext>
                </a:extLst>
              </a:rPr>
              <a:t>DISCUSSION </a:t>
            </a:r>
            <a:endParaRPr sz="5600" dirty="0">
              <a:solidFill>
                <a:schemeClr val="lt1"/>
              </a:solidFill>
            </a:endParaRPr>
          </a:p>
        </p:txBody>
      </p:sp>
      <p:sp>
        <p:nvSpPr>
          <p:cNvPr id="58" name="Google Shape;58;p1"/>
          <p:cNvSpPr txBox="1"/>
          <p:nvPr/>
        </p:nvSpPr>
        <p:spPr>
          <a:xfrm>
            <a:off x="29633868" y="28872696"/>
            <a:ext cx="10311606" cy="1350414"/>
          </a:xfrm>
          <a:prstGeom prst="rect">
            <a:avLst/>
          </a:prstGeom>
          <a:noFill/>
          <a:ln w="9525" cap="flat" cmpd="sng">
            <a:solidFill>
              <a:srgbClr val="073763"/>
            </a:solidFill>
            <a:prstDash val="solid"/>
            <a:round/>
            <a:headEnd type="none" w="sm" len="sm"/>
            <a:tailEnd type="none" w="sm" len="sm"/>
          </a:ln>
        </p:spPr>
        <p:txBody>
          <a:bodyPr spcFirstLastPara="1" wrap="square" lIns="0" tIns="18713" rIns="0" bIns="0" anchor="ctr" anchorCtr="0">
            <a:spAutoFit/>
          </a:bodyPr>
          <a:lstStyle/>
          <a:p>
            <a:pPr algn="ctr">
              <a:lnSpc>
                <a:spcPct val="103208"/>
              </a:lnSpc>
              <a:buSzPts val="2400"/>
            </a:pPr>
            <a:r>
              <a:rPr lang="en-US" sz="2800" b="0" i="1" u="none" strike="noStrike" cap="none" dirty="0">
                <a:solidFill>
                  <a:srgbClr val="0070C0"/>
                </a:solidFill>
                <a:latin typeface="Arial"/>
                <a:ea typeface="Arial"/>
                <a:cs typeface="Arial"/>
                <a:sym typeface="Arial"/>
              </a:rPr>
              <a:t>Poster presented at the annual American Psychological Association, August 2023. Correspondence may be directed to Melissa Rothstein at mrothstein@uri.edu</a:t>
            </a:r>
            <a:endParaRPr sz="2800" i="1" dirty="0">
              <a:solidFill>
                <a:srgbClr val="0070C0"/>
              </a:solidFill>
              <a:latin typeface="+mn-lt"/>
            </a:endParaRPr>
          </a:p>
        </p:txBody>
      </p:sp>
      <p:sp>
        <p:nvSpPr>
          <p:cNvPr id="61" name="Google Shape;61;p1"/>
          <p:cNvSpPr txBox="1"/>
          <p:nvPr/>
        </p:nvSpPr>
        <p:spPr>
          <a:xfrm>
            <a:off x="29200516" y="17217256"/>
            <a:ext cx="11056286" cy="10687511"/>
          </a:xfrm>
          <a:prstGeom prst="rect">
            <a:avLst/>
          </a:prstGeom>
          <a:noFill/>
          <a:ln>
            <a:noFill/>
          </a:ln>
        </p:spPr>
        <p:txBody>
          <a:bodyPr spcFirstLastPara="1" wrap="square" lIns="68569" tIns="34275" rIns="68569" bIns="34275" anchor="t" anchorCtr="0">
            <a:spAutoFit/>
          </a:bodyPr>
          <a:lstStyle/>
          <a:p>
            <a:pPr marL="342900" indent="-323850">
              <a:buClr>
                <a:schemeClr val="dk1"/>
              </a:buClr>
              <a:buSzPts val="3200"/>
              <a:buFont typeface="Times New Roman"/>
              <a:buChar char="●"/>
            </a:pPr>
            <a:r>
              <a:rPr lang="en-US" sz="3000" dirty="0">
                <a:solidFill>
                  <a:schemeClr val="dk1"/>
                </a:solidFill>
                <a:latin typeface="+mn-lt"/>
                <a:cs typeface="Times New Roman" panose="02020603050405020304" pitchFamily="18" charset="0"/>
              </a:rPr>
              <a:t>Correlations revealed that ADHD symptoms were associated with more alcohol-related problems, but unrelated to norms and alcohol use. </a:t>
            </a:r>
          </a:p>
          <a:p>
            <a:pPr marL="19050">
              <a:buClr>
                <a:schemeClr val="dk1"/>
              </a:buClr>
              <a:buSzPts val="3200"/>
            </a:pPr>
            <a:endParaRPr lang="en-US" sz="3000" dirty="0">
              <a:solidFill>
                <a:schemeClr val="dk1"/>
              </a:solidFill>
              <a:latin typeface="+mn-lt"/>
              <a:cs typeface="Times New Roman" panose="02020603050405020304" pitchFamily="18" charset="0"/>
            </a:endParaRPr>
          </a:p>
          <a:p>
            <a:pPr marL="342900" indent="-323850">
              <a:buClr>
                <a:schemeClr val="dk1"/>
              </a:buClr>
              <a:buSzPts val="3200"/>
              <a:buFont typeface="Times New Roman"/>
              <a:buChar char="●"/>
            </a:pPr>
            <a:r>
              <a:rPr lang="en-US" sz="3000" dirty="0">
                <a:solidFill>
                  <a:schemeClr val="dk1"/>
                </a:solidFill>
                <a:latin typeface="+mn-lt"/>
                <a:cs typeface="Times New Roman" panose="02020603050405020304" pitchFamily="18" charset="0"/>
              </a:rPr>
              <a:t>Moderations revealed that greater norms were related to greater alcohol use for those at all levels of ADHD symptoms. At lower than mean levels of ADHD symptoms, greater norms were related to greater alcohol-related problems. </a:t>
            </a:r>
          </a:p>
          <a:p>
            <a:pPr marL="19050">
              <a:buClr>
                <a:schemeClr val="dk1"/>
              </a:buClr>
              <a:buSzPts val="3200"/>
            </a:pPr>
            <a:endParaRPr lang="en-US" sz="3000" dirty="0">
              <a:solidFill>
                <a:schemeClr val="dk1"/>
              </a:solidFill>
              <a:latin typeface="+mn-lt"/>
              <a:cs typeface="Times New Roman" panose="02020603050405020304" pitchFamily="18" charset="0"/>
            </a:endParaRPr>
          </a:p>
          <a:p>
            <a:pPr marL="342900" indent="-323850">
              <a:buClr>
                <a:schemeClr val="dk1"/>
              </a:buClr>
              <a:buSzPts val="3200"/>
              <a:buFont typeface="Times New Roman"/>
              <a:buChar char="●"/>
            </a:pPr>
            <a:r>
              <a:rPr lang="en-US" sz="3000" dirty="0">
                <a:solidFill>
                  <a:schemeClr val="dk1"/>
                </a:solidFill>
                <a:latin typeface="+mn-lt"/>
                <a:cs typeface="Times New Roman" panose="02020603050405020304" pitchFamily="18" charset="0"/>
              </a:rPr>
              <a:t>Thus, ADHD symptoms did not play a significant role in the association between norms and alcohol outcomes in the present study.</a:t>
            </a:r>
          </a:p>
          <a:p>
            <a:pPr marL="19050">
              <a:buClr>
                <a:schemeClr val="dk1"/>
              </a:buClr>
              <a:buSzPts val="3200"/>
            </a:pPr>
            <a:endParaRPr lang="en-US" sz="3000" dirty="0">
              <a:solidFill>
                <a:schemeClr val="dk1"/>
              </a:solidFill>
              <a:latin typeface="+mn-lt"/>
              <a:cs typeface="Times New Roman" panose="02020603050405020304" pitchFamily="18" charset="0"/>
            </a:endParaRPr>
          </a:p>
          <a:p>
            <a:pPr marL="342900" indent="-323850">
              <a:buClr>
                <a:schemeClr val="dk1"/>
              </a:buClr>
              <a:buSzPts val="3200"/>
              <a:buFont typeface="Times New Roman"/>
              <a:buChar char="●"/>
            </a:pPr>
            <a:r>
              <a:rPr lang="en-US" sz="3000" dirty="0">
                <a:solidFill>
                  <a:schemeClr val="dk1"/>
                </a:solidFill>
                <a:latin typeface="+mn-lt"/>
                <a:cs typeface="Times New Roman" panose="02020603050405020304" pitchFamily="18" charset="0"/>
              </a:rPr>
              <a:t>Limitations include that data were cross-sectional and cannot make causal claims; participants were predominantly White female college students and thus, results may not be generalizable.</a:t>
            </a:r>
          </a:p>
          <a:p>
            <a:pPr marL="19050">
              <a:buClr>
                <a:schemeClr val="dk1"/>
              </a:buClr>
              <a:buSzPts val="3200"/>
            </a:pPr>
            <a:endParaRPr lang="en-US" sz="3000" dirty="0">
              <a:solidFill>
                <a:schemeClr val="dk1"/>
              </a:solidFill>
              <a:latin typeface="+mn-lt"/>
              <a:cs typeface="Times New Roman" panose="02020603050405020304" pitchFamily="18" charset="0"/>
            </a:endParaRPr>
          </a:p>
          <a:p>
            <a:pPr marL="342900" indent="-323850">
              <a:buClr>
                <a:schemeClr val="dk1"/>
              </a:buClr>
              <a:buSzPts val="3200"/>
              <a:buFont typeface="Times New Roman"/>
              <a:buChar char="●"/>
            </a:pPr>
            <a:r>
              <a:rPr lang="en-US" sz="3000" dirty="0">
                <a:solidFill>
                  <a:schemeClr val="dk1"/>
                </a:solidFill>
                <a:latin typeface="+mn-lt"/>
                <a:cs typeface="Times New Roman" panose="02020603050405020304" pitchFamily="18" charset="0"/>
              </a:rPr>
              <a:t>Intervention efforts may want to consider descriptive norms when tailoring intervention content for young adults; however, future research should explore other factors that heighten risk for experiencing alcohol-related problems for young adults with ADHD symptoms.</a:t>
            </a:r>
          </a:p>
        </p:txBody>
      </p:sp>
      <p:sp>
        <p:nvSpPr>
          <p:cNvPr id="62" name="Google Shape;62;p1"/>
          <p:cNvSpPr txBox="1"/>
          <p:nvPr/>
        </p:nvSpPr>
        <p:spPr>
          <a:xfrm>
            <a:off x="12752993" y="26903705"/>
            <a:ext cx="12904617" cy="1546547"/>
          </a:xfrm>
          <a:prstGeom prst="rect">
            <a:avLst/>
          </a:prstGeom>
          <a:noFill/>
          <a:ln>
            <a:noFill/>
          </a:ln>
        </p:spPr>
        <p:txBody>
          <a:bodyPr spcFirstLastPara="1" wrap="square" lIns="68569" tIns="34275" rIns="68569" bIns="34275" anchor="t" anchorCtr="0">
            <a:spAutoFit/>
          </a:bodyPr>
          <a:lstStyle/>
          <a:p>
            <a:pPr>
              <a:buSzPts val="1800"/>
            </a:pPr>
            <a:r>
              <a:rPr lang="en-US" sz="3200" dirty="0">
                <a:solidFill>
                  <a:srgbClr val="002060"/>
                </a:solidFill>
              </a:rPr>
              <a:t>Table 1</a:t>
            </a:r>
            <a:endParaRPr sz="3200" dirty="0">
              <a:solidFill>
                <a:srgbClr val="002060"/>
              </a:solidFill>
            </a:endParaRPr>
          </a:p>
          <a:p>
            <a:pPr>
              <a:buSzPts val="1800"/>
            </a:pPr>
            <a:r>
              <a:rPr lang="en-US" sz="3200" i="1" dirty="0">
                <a:solidFill>
                  <a:srgbClr val="002060"/>
                </a:solidFill>
              </a:rPr>
              <a:t>Descriptives and Bivariate Correlations Among Variables of Interest</a:t>
            </a:r>
          </a:p>
          <a:p>
            <a:pPr>
              <a:buSzPts val="1800"/>
            </a:pPr>
            <a:endParaRPr lang="en-US" sz="3200" i="1" dirty="0">
              <a:solidFill>
                <a:srgbClr val="002060"/>
              </a:solidFill>
            </a:endParaRPr>
          </a:p>
        </p:txBody>
      </p:sp>
      <p:graphicFrame>
        <p:nvGraphicFramePr>
          <p:cNvPr id="64" name="Google Shape;64;p1"/>
          <p:cNvGraphicFramePr/>
          <p:nvPr>
            <p:extLst>
              <p:ext uri="{D42A27DB-BD31-4B8C-83A1-F6EECF244321}">
                <p14:modId xmlns:p14="http://schemas.microsoft.com/office/powerpoint/2010/main" val="611260565"/>
              </p:ext>
            </p:extLst>
          </p:nvPr>
        </p:nvGraphicFramePr>
        <p:xfrm>
          <a:off x="12752993" y="27958515"/>
          <a:ext cx="15551766" cy="3245489"/>
        </p:xfrm>
        <a:graphic>
          <a:graphicData uri="http://schemas.openxmlformats.org/drawingml/2006/table">
            <a:tbl>
              <a:tblPr firstRow="1" bandRow="1">
                <a:tableStyleId>{3C2FFA5D-87B4-456A-9821-1D502468CF0F}</a:tableStyleId>
              </a:tblPr>
              <a:tblGrid>
                <a:gridCol w="5040690">
                  <a:extLst>
                    <a:ext uri="{9D8B030D-6E8A-4147-A177-3AD203B41FA5}">
                      <a16:colId xmlns:a16="http://schemas.microsoft.com/office/drawing/2014/main" val="20000"/>
                    </a:ext>
                  </a:extLst>
                </a:gridCol>
                <a:gridCol w="1751846">
                  <a:extLst>
                    <a:ext uri="{9D8B030D-6E8A-4147-A177-3AD203B41FA5}">
                      <a16:colId xmlns:a16="http://schemas.microsoft.com/office/drawing/2014/main" val="4053959309"/>
                    </a:ext>
                  </a:extLst>
                </a:gridCol>
                <a:gridCol w="1751846">
                  <a:extLst>
                    <a:ext uri="{9D8B030D-6E8A-4147-A177-3AD203B41FA5}">
                      <a16:colId xmlns:a16="http://schemas.microsoft.com/office/drawing/2014/main" val="20001"/>
                    </a:ext>
                  </a:extLst>
                </a:gridCol>
                <a:gridCol w="1751846">
                  <a:extLst>
                    <a:ext uri="{9D8B030D-6E8A-4147-A177-3AD203B41FA5}">
                      <a16:colId xmlns:a16="http://schemas.microsoft.com/office/drawing/2014/main" val="20002"/>
                    </a:ext>
                  </a:extLst>
                </a:gridCol>
                <a:gridCol w="1751846">
                  <a:extLst>
                    <a:ext uri="{9D8B030D-6E8A-4147-A177-3AD203B41FA5}">
                      <a16:colId xmlns:a16="http://schemas.microsoft.com/office/drawing/2014/main" val="20003"/>
                    </a:ext>
                  </a:extLst>
                </a:gridCol>
                <a:gridCol w="1751846">
                  <a:extLst>
                    <a:ext uri="{9D8B030D-6E8A-4147-A177-3AD203B41FA5}">
                      <a16:colId xmlns:a16="http://schemas.microsoft.com/office/drawing/2014/main" val="1939415328"/>
                    </a:ext>
                  </a:extLst>
                </a:gridCol>
                <a:gridCol w="1751846">
                  <a:extLst>
                    <a:ext uri="{9D8B030D-6E8A-4147-A177-3AD203B41FA5}">
                      <a16:colId xmlns:a16="http://schemas.microsoft.com/office/drawing/2014/main" val="2591390648"/>
                    </a:ext>
                  </a:extLst>
                </a:gridCol>
              </a:tblGrid>
              <a:tr h="767870">
                <a:tc>
                  <a:txBody>
                    <a:bodyPr/>
                    <a:lstStyle/>
                    <a:p>
                      <a:pPr marL="0" marR="0" algn="l">
                        <a:lnSpc>
                          <a:spcPct val="115000"/>
                        </a:lnSpc>
                        <a:spcBef>
                          <a:spcPts val="0"/>
                        </a:spcBef>
                        <a:spcAft>
                          <a:spcPts val="0"/>
                        </a:spcAft>
                      </a:pPr>
                      <a:r>
                        <a:rPr lang="en-US" sz="2800" kern="100" dirty="0">
                          <a:effectLst/>
                        </a:rPr>
                        <a:t> </a:t>
                      </a:r>
                      <a:endParaRPr lang="en-US" sz="2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kern="100" dirty="0">
                          <a:effectLst/>
                        </a:rPr>
                        <a:t>1.</a:t>
                      </a:r>
                      <a:endParaRPr lang="en-US" sz="2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kern="100" dirty="0">
                          <a:effectLst/>
                        </a:rPr>
                        <a:t>2.</a:t>
                      </a:r>
                      <a:endParaRPr lang="en-US" sz="2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kern="100" dirty="0">
                          <a:effectLst/>
                        </a:rPr>
                        <a:t>3.</a:t>
                      </a:r>
                      <a:endParaRPr lang="en-US" sz="2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kern="100">
                          <a:effectLst/>
                        </a:rPr>
                        <a:t>4.</a:t>
                      </a:r>
                      <a:endParaRPr lang="en-US" sz="28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kern="100">
                          <a:effectLst/>
                        </a:rPr>
                        <a:t>M</a:t>
                      </a:r>
                      <a:endParaRPr lang="en-US" sz="28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kern="100" dirty="0">
                          <a:effectLst/>
                        </a:rPr>
                        <a:t>SD</a:t>
                      </a:r>
                      <a:endParaRPr lang="en-US" sz="2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593848">
                <a:tc>
                  <a:txBody>
                    <a:bodyPr/>
                    <a:lstStyle/>
                    <a:p>
                      <a:pPr marL="0" marR="0" algn="l">
                        <a:lnSpc>
                          <a:spcPct val="115000"/>
                        </a:lnSpc>
                        <a:spcBef>
                          <a:spcPts val="0"/>
                        </a:spcBef>
                        <a:spcAft>
                          <a:spcPts val="0"/>
                        </a:spcAft>
                      </a:pPr>
                      <a:r>
                        <a:rPr lang="en-US" sz="2800" kern="100" dirty="0">
                          <a:effectLst/>
                        </a:rPr>
                        <a:t>Descriptive Drinking Norms</a:t>
                      </a:r>
                      <a:endParaRPr lang="en-US" sz="2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kern="100">
                          <a:effectLst/>
                        </a:rPr>
                        <a:t>-</a:t>
                      </a:r>
                      <a:endParaRPr lang="en-US" sz="28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kern="100">
                          <a:effectLst/>
                        </a:rPr>
                        <a:t> </a:t>
                      </a:r>
                      <a:endParaRPr lang="en-US" sz="28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kern="100" dirty="0">
                          <a:effectLst/>
                        </a:rPr>
                        <a:t> </a:t>
                      </a:r>
                      <a:endParaRPr lang="en-US" sz="2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kern="100" dirty="0">
                          <a:effectLst/>
                        </a:rPr>
                        <a:t> </a:t>
                      </a:r>
                      <a:endParaRPr lang="en-US" sz="2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kern="100" dirty="0">
                          <a:effectLst/>
                        </a:rPr>
                        <a:t>19.19</a:t>
                      </a:r>
                      <a:endParaRPr lang="en-US" sz="2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kern="100">
                          <a:effectLst/>
                        </a:rPr>
                        <a:t>15.32</a:t>
                      </a:r>
                      <a:endParaRPr lang="en-US" sz="28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518081">
                <a:tc>
                  <a:txBody>
                    <a:bodyPr/>
                    <a:lstStyle/>
                    <a:p>
                      <a:pPr marL="0" marR="0" algn="l">
                        <a:lnSpc>
                          <a:spcPct val="115000"/>
                        </a:lnSpc>
                        <a:spcBef>
                          <a:spcPts val="0"/>
                        </a:spcBef>
                        <a:spcAft>
                          <a:spcPts val="0"/>
                        </a:spcAft>
                      </a:pPr>
                      <a:r>
                        <a:rPr lang="en-US" sz="2800" kern="100" dirty="0">
                          <a:effectLst/>
                        </a:rPr>
                        <a:t>Typical Alcohol Use</a:t>
                      </a:r>
                      <a:endParaRPr lang="en-US" sz="2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kern="100">
                          <a:effectLst/>
                        </a:rPr>
                        <a:t>.666**</a:t>
                      </a:r>
                      <a:endParaRPr lang="en-US" sz="28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kern="100">
                          <a:effectLst/>
                        </a:rPr>
                        <a:t>-</a:t>
                      </a:r>
                      <a:endParaRPr lang="en-US" sz="28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kern="100">
                          <a:effectLst/>
                        </a:rPr>
                        <a:t> </a:t>
                      </a:r>
                      <a:endParaRPr lang="en-US" sz="28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kern="100">
                          <a:effectLst/>
                        </a:rPr>
                        <a:t> </a:t>
                      </a:r>
                      <a:endParaRPr lang="en-US" sz="28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kern="100" dirty="0">
                          <a:effectLst/>
                        </a:rPr>
                        <a:t>11.06</a:t>
                      </a:r>
                      <a:endParaRPr lang="en-US" sz="2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kern="100" dirty="0">
                          <a:effectLst/>
                        </a:rPr>
                        <a:t>15.15</a:t>
                      </a:r>
                      <a:endParaRPr lang="en-US" sz="2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597820">
                <a:tc>
                  <a:txBody>
                    <a:bodyPr/>
                    <a:lstStyle/>
                    <a:p>
                      <a:pPr marL="0" marR="0" algn="l">
                        <a:lnSpc>
                          <a:spcPct val="115000"/>
                        </a:lnSpc>
                        <a:spcBef>
                          <a:spcPts val="0"/>
                        </a:spcBef>
                        <a:spcAft>
                          <a:spcPts val="0"/>
                        </a:spcAft>
                      </a:pPr>
                      <a:r>
                        <a:rPr lang="en-US" sz="2800" kern="100" dirty="0">
                          <a:effectLst/>
                        </a:rPr>
                        <a:t>Alcohol-related Problems</a:t>
                      </a:r>
                      <a:endParaRPr lang="en-US" sz="2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kern="100">
                          <a:effectLst/>
                        </a:rPr>
                        <a:t>.145*</a:t>
                      </a:r>
                      <a:endParaRPr lang="en-US" sz="28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kern="100">
                          <a:effectLst/>
                        </a:rPr>
                        <a:t>.378**</a:t>
                      </a:r>
                      <a:endParaRPr lang="en-US" sz="28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kern="100">
                          <a:effectLst/>
                        </a:rPr>
                        <a:t>-</a:t>
                      </a:r>
                      <a:endParaRPr lang="en-US" sz="28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kern="100">
                          <a:effectLst/>
                        </a:rPr>
                        <a:t> </a:t>
                      </a:r>
                      <a:endParaRPr lang="en-US" sz="28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kern="100">
                          <a:effectLst/>
                        </a:rPr>
                        <a:t>30.21</a:t>
                      </a:r>
                      <a:endParaRPr lang="en-US" sz="28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kern="100" dirty="0">
                          <a:effectLst/>
                        </a:rPr>
                        <a:t>4.45</a:t>
                      </a:r>
                      <a:endParaRPr lang="en-US" sz="2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767870">
                <a:tc>
                  <a:txBody>
                    <a:bodyPr/>
                    <a:lstStyle/>
                    <a:p>
                      <a:pPr marL="0" marR="0" algn="l">
                        <a:lnSpc>
                          <a:spcPct val="115000"/>
                        </a:lnSpc>
                        <a:spcBef>
                          <a:spcPts val="0"/>
                        </a:spcBef>
                        <a:spcAft>
                          <a:spcPts val="0"/>
                        </a:spcAft>
                      </a:pPr>
                      <a:r>
                        <a:rPr lang="en-US" sz="2800" kern="100" dirty="0">
                          <a:effectLst/>
                        </a:rPr>
                        <a:t>ADHD Symptoms</a:t>
                      </a:r>
                      <a:endParaRPr lang="en-US" sz="2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kern="100">
                          <a:effectLst/>
                        </a:rPr>
                        <a:t>.045</a:t>
                      </a:r>
                      <a:endParaRPr lang="en-US" sz="28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kern="100">
                          <a:effectLst/>
                        </a:rPr>
                        <a:t>.046</a:t>
                      </a:r>
                      <a:endParaRPr lang="en-US" sz="28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kern="100">
                          <a:effectLst/>
                        </a:rPr>
                        <a:t>.206**</a:t>
                      </a:r>
                      <a:endParaRPr lang="en-US" sz="28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kern="100">
                          <a:effectLst/>
                        </a:rPr>
                        <a:t>-</a:t>
                      </a:r>
                      <a:endParaRPr lang="en-US" sz="28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kern="100">
                          <a:effectLst/>
                        </a:rPr>
                        <a:t>31.03</a:t>
                      </a:r>
                      <a:endParaRPr lang="en-US" sz="28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kern="100" dirty="0">
                          <a:effectLst/>
                        </a:rPr>
                        <a:t>11.36</a:t>
                      </a:r>
                      <a:endParaRPr lang="en-US" sz="2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bl>
          </a:graphicData>
        </a:graphic>
      </p:graphicFrame>
      <p:sp>
        <p:nvSpPr>
          <p:cNvPr id="65" name="Google Shape;65;p1"/>
          <p:cNvSpPr/>
          <p:nvPr/>
        </p:nvSpPr>
        <p:spPr>
          <a:xfrm>
            <a:off x="30377179" y="4788219"/>
            <a:ext cx="8494600" cy="930994"/>
          </a:xfrm>
          <a:prstGeom prst="rect">
            <a:avLst/>
          </a:prstGeom>
          <a:noFill/>
          <a:ln>
            <a:noFill/>
          </a:ln>
        </p:spPr>
        <p:txBody>
          <a:bodyPr spcFirstLastPara="1" wrap="square" lIns="68569" tIns="34275" rIns="68569" bIns="34275" anchor="t" anchorCtr="0">
            <a:spAutoFit/>
          </a:bodyPr>
          <a:lstStyle/>
          <a:p>
            <a:pPr algn="ctr">
              <a:buSzPts val="6880"/>
            </a:pPr>
            <a:r>
              <a:rPr lang="en-US" sz="5600" b="1" dirty="0">
                <a:solidFill>
                  <a:schemeClr val="lt1"/>
                </a:solidFill>
              </a:rPr>
              <a:t>RESULTS</a:t>
            </a:r>
            <a:endParaRPr sz="5600" dirty="0"/>
          </a:p>
        </p:txBody>
      </p:sp>
      <p:sp>
        <p:nvSpPr>
          <p:cNvPr id="66" name="Google Shape;66;p1"/>
          <p:cNvSpPr txBox="1"/>
          <p:nvPr/>
        </p:nvSpPr>
        <p:spPr>
          <a:xfrm>
            <a:off x="0" y="2473370"/>
            <a:ext cx="41148000" cy="176941"/>
          </a:xfrm>
          <a:prstGeom prst="rect">
            <a:avLst/>
          </a:prstGeom>
          <a:solidFill>
            <a:srgbClr val="073763"/>
          </a:solidFill>
          <a:ln>
            <a:noFill/>
          </a:ln>
        </p:spPr>
        <p:txBody>
          <a:bodyPr spcFirstLastPara="1" wrap="square" lIns="68569" tIns="34275" rIns="68569" bIns="34275" anchor="t" anchorCtr="0">
            <a:spAutoFit/>
          </a:bodyPr>
          <a:lstStyle/>
          <a:p>
            <a:pPr algn="ctr">
              <a:buSzPts val="4400"/>
            </a:pPr>
            <a:endParaRPr sz="1050" baseline="30000" dirty="0"/>
          </a:p>
        </p:txBody>
      </p:sp>
      <p:sp>
        <p:nvSpPr>
          <p:cNvPr id="67" name="Google Shape;67;p1"/>
          <p:cNvSpPr txBox="1"/>
          <p:nvPr/>
        </p:nvSpPr>
        <p:spPr>
          <a:xfrm>
            <a:off x="1792174" y="4805450"/>
            <a:ext cx="8824986" cy="880670"/>
          </a:xfrm>
          <a:prstGeom prst="rect">
            <a:avLst/>
          </a:prstGeom>
          <a:noFill/>
          <a:ln>
            <a:noFill/>
          </a:ln>
        </p:spPr>
        <p:txBody>
          <a:bodyPr spcFirstLastPara="1" wrap="square" lIns="0" tIns="18713" rIns="0" bIns="0" anchor="t" anchorCtr="0">
            <a:spAutoFit/>
          </a:bodyPr>
          <a:lstStyle/>
          <a:p>
            <a:pPr algn="ctr">
              <a:buSzPts val="6876"/>
            </a:pPr>
            <a:r>
              <a:rPr lang="en-US" sz="5600" b="1" dirty="0">
                <a:solidFill>
                  <a:schemeClr val="lt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5"/>
                  </a:ext>
                </a:extLst>
              </a:rPr>
              <a:t>INTRODUCTION</a:t>
            </a:r>
            <a:endParaRPr sz="5600" dirty="0">
              <a:solidFill>
                <a:schemeClr val="lt1"/>
              </a:solidFill>
            </a:endParaRPr>
          </a:p>
        </p:txBody>
      </p:sp>
      <p:sp>
        <p:nvSpPr>
          <p:cNvPr id="68" name="Google Shape;68;p1"/>
          <p:cNvSpPr txBox="1"/>
          <p:nvPr/>
        </p:nvSpPr>
        <p:spPr>
          <a:xfrm>
            <a:off x="12752993" y="31359428"/>
            <a:ext cx="8850825" cy="500107"/>
          </a:xfrm>
          <a:prstGeom prst="rect">
            <a:avLst/>
          </a:prstGeom>
          <a:noFill/>
          <a:ln>
            <a:noFill/>
          </a:ln>
        </p:spPr>
        <p:txBody>
          <a:bodyPr spcFirstLastPara="1" wrap="square" lIns="68569" tIns="34275" rIns="68569" bIns="34275" anchor="t" anchorCtr="0">
            <a:spAutoFit/>
          </a:bodyPr>
          <a:lstStyle/>
          <a:p>
            <a:pPr>
              <a:buSzPts val="1800"/>
            </a:pPr>
            <a:r>
              <a:rPr lang="en-US" sz="2800" i="1" dirty="0">
                <a:solidFill>
                  <a:srgbClr val="002060"/>
                </a:solidFill>
              </a:rPr>
              <a:t>Note</a:t>
            </a:r>
            <a:r>
              <a:rPr lang="en-US" sz="2800" dirty="0">
                <a:solidFill>
                  <a:srgbClr val="002060"/>
                </a:solidFill>
              </a:rPr>
              <a:t>. **</a:t>
            </a:r>
            <a:r>
              <a:rPr lang="en-US" sz="2800" i="1" dirty="0">
                <a:solidFill>
                  <a:srgbClr val="002060"/>
                </a:solidFill>
              </a:rPr>
              <a:t>p</a:t>
            </a:r>
            <a:r>
              <a:rPr lang="en-US" sz="2800" dirty="0">
                <a:solidFill>
                  <a:srgbClr val="002060"/>
                </a:solidFill>
              </a:rPr>
              <a:t> &lt; .01, *</a:t>
            </a:r>
            <a:r>
              <a:rPr lang="en-US" sz="2800" i="1" dirty="0">
                <a:solidFill>
                  <a:srgbClr val="002060"/>
                </a:solidFill>
              </a:rPr>
              <a:t>p</a:t>
            </a:r>
            <a:r>
              <a:rPr lang="en-US" sz="2800" dirty="0">
                <a:solidFill>
                  <a:srgbClr val="002060"/>
                </a:solidFill>
              </a:rPr>
              <a:t> &lt; .05</a:t>
            </a:r>
            <a:endParaRPr sz="2800" dirty="0">
              <a:solidFill>
                <a:srgbClr val="002060"/>
              </a:solidFill>
            </a:endParaRPr>
          </a:p>
        </p:txBody>
      </p:sp>
      <p:pic>
        <p:nvPicPr>
          <p:cNvPr id="69" name="Google Shape;69;p1"/>
          <p:cNvPicPr preferRelativeResize="0"/>
          <p:nvPr/>
        </p:nvPicPr>
        <p:blipFill rotWithShape="1">
          <a:blip r:embed="rId3">
            <a:alphaModFix/>
          </a:blip>
          <a:srcRect/>
          <a:stretch/>
        </p:blipFill>
        <p:spPr>
          <a:xfrm>
            <a:off x="2145595" y="590111"/>
            <a:ext cx="3277008" cy="3277008"/>
          </a:xfrm>
          <a:prstGeom prst="rect">
            <a:avLst/>
          </a:prstGeom>
          <a:noFill/>
          <a:ln>
            <a:noFill/>
          </a:ln>
        </p:spPr>
      </p:pic>
      <p:sp>
        <p:nvSpPr>
          <p:cNvPr id="42" name="Google Shape;62;p1">
            <a:extLst>
              <a:ext uri="{FF2B5EF4-FFF2-40B4-BE49-F238E27FC236}">
                <a16:creationId xmlns:a16="http://schemas.microsoft.com/office/drawing/2014/main" id="{CA9C8961-470C-44A4-B702-A07F0645E461}"/>
              </a:ext>
            </a:extLst>
          </p:cNvPr>
          <p:cNvSpPr txBox="1"/>
          <p:nvPr/>
        </p:nvSpPr>
        <p:spPr>
          <a:xfrm>
            <a:off x="13476949" y="5667671"/>
            <a:ext cx="13632151" cy="561662"/>
          </a:xfrm>
          <a:prstGeom prst="rect">
            <a:avLst/>
          </a:prstGeom>
          <a:noFill/>
          <a:ln>
            <a:noFill/>
          </a:ln>
        </p:spPr>
        <p:txBody>
          <a:bodyPr spcFirstLastPara="1" wrap="square" lIns="68569" tIns="34275" rIns="68569" bIns="34275" anchor="t" anchorCtr="0">
            <a:spAutoFit/>
          </a:bodyPr>
          <a:lstStyle/>
          <a:p>
            <a:pPr>
              <a:buSzPts val="1800"/>
            </a:pPr>
            <a:r>
              <a:rPr lang="en-US" sz="3200" b="1" dirty="0">
                <a:solidFill>
                  <a:srgbClr val="366092"/>
                </a:solidFill>
                <a:latin typeface="+mn-lt"/>
                <a:cs typeface="Times New Roman" panose="02020603050405020304" pitchFamily="18" charset="0"/>
              </a:rPr>
              <a:t>Figure 1. Simple Slopes Analysis For Typical Alcohol Use</a:t>
            </a:r>
          </a:p>
        </p:txBody>
      </p:sp>
      <p:sp>
        <p:nvSpPr>
          <p:cNvPr id="43" name="Google Shape;62;p1">
            <a:extLst>
              <a:ext uri="{FF2B5EF4-FFF2-40B4-BE49-F238E27FC236}">
                <a16:creationId xmlns:a16="http://schemas.microsoft.com/office/drawing/2014/main" id="{630BE3CB-EBAB-458F-B7DB-C581D6DB9B88}"/>
              </a:ext>
            </a:extLst>
          </p:cNvPr>
          <p:cNvSpPr txBox="1"/>
          <p:nvPr/>
        </p:nvSpPr>
        <p:spPr>
          <a:xfrm>
            <a:off x="13452151" y="15791021"/>
            <a:ext cx="12829977" cy="561662"/>
          </a:xfrm>
          <a:prstGeom prst="rect">
            <a:avLst/>
          </a:prstGeom>
          <a:noFill/>
          <a:ln>
            <a:noFill/>
          </a:ln>
        </p:spPr>
        <p:txBody>
          <a:bodyPr spcFirstLastPara="1" wrap="square" lIns="68569" tIns="34275" rIns="68569" bIns="34275" anchor="t" anchorCtr="0">
            <a:spAutoFit/>
          </a:bodyPr>
          <a:lstStyle/>
          <a:p>
            <a:pPr>
              <a:buSzPts val="1800"/>
            </a:pPr>
            <a:r>
              <a:rPr lang="en-US" sz="3200" b="1" dirty="0">
                <a:solidFill>
                  <a:srgbClr val="366092"/>
                </a:solidFill>
                <a:latin typeface="+mn-lt"/>
                <a:cs typeface="Times New Roman" panose="02020603050405020304" pitchFamily="18" charset="0"/>
              </a:rPr>
              <a:t>Figure 2. Simple Slopes Analysis For Alcohol-Related Problems</a:t>
            </a:r>
            <a:endParaRPr sz="3200" b="1" dirty="0">
              <a:solidFill>
                <a:srgbClr val="366092"/>
              </a:solidFill>
              <a:latin typeface="+mn-lt"/>
              <a:cs typeface="Times New Roman" panose="02020603050405020304" pitchFamily="18" charset="0"/>
            </a:endParaRPr>
          </a:p>
        </p:txBody>
      </p:sp>
      <p:pic>
        <p:nvPicPr>
          <p:cNvPr id="26" name="Picture 25">
            <a:extLst>
              <a:ext uri="{FF2B5EF4-FFF2-40B4-BE49-F238E27FC236}">
                <a16:creationId xmlns:a16="http://schemas.microsoft.com/office/drawing/2014/main" id="{CE0FF194-2EF1-B001-DFCE-917765B1C37F}"/>
              </a:ext>
            </a:extLst>
          </p:cNvPr>
          <p:cNvPicPr>
            <a:picLocks noChangeAspect="1"/>
          </p:cNvPicPr>
          <p:nvPr/>
        </p:nvPicPr>
        <p:blipFill>
          <a:blip r:embed="rId4"/>
          <a:stretch>
            <a:fillRect/>
          </a:stretch>
        </p:blipFill>
        <p:spPr>
          <a:xfrm>
            <a:off x="35925157" y="484453"/>
            <a:ext cx="3277008" cy="3277008"/>
          </a:xfrm>
          <a:prstGeom prst="rect">
            <a:avLst/>
          </a:prstGeom>
        </p:spPr>
      </p:pic>
      <p:sp>
        <p:nvSpPr>
          <p:cNvPr id="27" name="Google Shape;49;p1">
            <a:extLst>
              <a:ext uri="{FF2B5EF4-FFF2-40B4-BE49-F238E27FC236}">
                <a16:creationId xmlns:a16="http://schemas.microsoft.com/office/drawing/2014/main" id="{BE33B291-24CE-B106-0BFC-72EC7A08AE53}"/>
              </a:ext>
            </a:extLst>
          </p:cNvPr>
          <p:cNvSpPr txBox="1"/>
          <p:nvPr/>
        </p:nvSpPr>
        <p:spPr>
          <a:xfrm>
            <a:off x="-143095" y="1475893"/>
            <a:ext cx="41148000" cy="1600438"/>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5400" b="1" dirty="0">
                <a:solidFill>
                  <a:srgbClr val="F2F2F2"/>
                </a:solidFill>
              </a:rPr>
              <a:t>Melissa C. Rothstein</a:t>
            </a:r>
            <a:r>
              <a:rPr lang="en-US" sz="5400" b="1" baseline="30000" dirty="0">
                <a:solidFill>
                  <a:srgbClr val="F2F2F2"/>
                </a:solidFill>
              </a:rPr>
              <a:t>1</a:t>
            </a:r>
            <a:r>
              <a:rPr lang="en-US" sz="5400" b="1" dirty="0">
                <a:solidFill>
                  <a:srgbClr val="F2F2F2"/>
                </a:solidFill>
              </a:rPr>
              <a:t>, Emily S. Renzoni</a:t>
            </a:r>
            <a:r>
              <a:rPr lang="en-US" sz="5400" b="1" baseline="30000" dirty="0">
                <a:solidFill>
                  <a:srgbClr val="F2F2F2"/>
                </a:solidFill>
              </a:rPr>
              <a:t>1</a:t>
            </a:r>
            <a:r>
              <a:rPr lang="en-US" sz="5400" b="1" dirty="0">
                <a:solidFill>
                  <a:srgbClr val="F2F2F2"/>
                </a:solidFill>
              </a:rPr>
              <a:t>,</a:t>
            </a:r>
            <a:r>
              <a:rPr lang="en-US" sz="5400" b="1" i="0" u="none" strike="noStrike" cap="none" dirty="0">
                <a:solidFill>
                  <a:srgbClr val="F2F2F2"/>
                </a:solidFill>
                <a:latin typeface="Arial"/>
                <a:ea typeface="Arial"/>
                <a:cs typeface="Arial"/>
                <a:sym typeface="Arial"/>
              </a:rPr>
              <a:t> &amp; Amy L. Stamates</a:t>
            </a:r>
            <a:r>
              <a:rPr lang="en-US" sz="5400" b="1" i="0" u="none" strike="noStrike" cap="none" baseline="30000" dirty="0">
                <a:solidFill>
                  <a:srgbClr val="F2F2F2"/>
                </a:solidFill>
                <a:latin typeface="Arial"/>
                <a:ea typeface="Arial"/>
                <a:cs typeface="Arial"/>
                <a:sym typeface="Arial"/>
              </a:rPr>
              <a:t>1</a:t>
            </a:r>
            <a:endParaRPr dirty="0"/>
          </a:p>
          <a:p>
            <a:pPr marL="0" marR="0" lvl="0" indent="0" algn="ctr" rtl="0">
              <a:lnSpc>
                <a:spcPct val="100000"/>
              </a:lnSpc>
              <a:spcBef>
                <a:spcPts val="0"/>
              </a:spcBef>
              <a:spcAft>
                <a:spcPts val="0"/>
              </a:spcAft>
              <a:buNone/>
            </a:pPr>
            <a:r>
              <a:rPr lang="en-US" sz="4400" b="1" i="0" u="none" strike="noStrike" cap="none" dirty="0">
                <a:solidFill>
                  <a:srgbClr val="D8D8D8"/>
                </a:solidFill>
                <a:latin typeface="Arial"/>
                <a:ea typeface="Arial"/>
                <a:cs typeface="Arial"/>
                <a:sym typeface="Arial"/>
              </a:rPr>
              <a:t>University of Rhode Island</a:t>
            </a:r>
            <a:r>
              <a:rPr lang="en-US" sz="4400" b="1" i="0" u="none" strike="noStrike" cap="none" baseline="30000" dirty="0">
                <a:solidFill>
                  <a:srgbClr val="D8D8D8"/>
                </a:solidFill>
                <a:latin typeface="Arial"/>
                <a:ea typeface="Arial"/>
                <a:cs typeface="Arial"/>
                <a:sym typeface="Arial"/>
              </a:rPr>
              <a:t>1 </a:t>
            </a:r>
            <a:endParaRPr sz="4400" b="0" i="0" u="none" strike="noStrike" cap="none" baseline="30000" dirty="0">
              <a:solidFill>
                <a:srgbClr val="D8D8D8"/>
              </a:solidFill>
              <a:latin typeface="Arial"/>
              <a:ea typeface="Arial"/>
              <a:cs typeface="Arial"/>
              <a:sym typeface="Arial"/>
            </a:endParaRPr>
          </a:p>
        </p:txBody>
      </p:sp>
      <p:pic>
        <p:nvPicPr>
          <p:cNvPr id="23" name="Picture 22">
            <a:extLst>
              <a:ext uri="{FF2B5EF4-FFF2-40B4-BE49-F238E27FC236}">
                <a16:creationId xmlns:a16="http://schemas.microsoft.com/office/drawing/2014/main" id="{69A30D15-F1C3-6ABF-A498-1B48CCC62B77}"/>
              </a:ext>
            </a:extLst>
          </p:cNvPr>
          <p:cNvPicPr>
            <a:picLocks noChangeAspect="1"/>
          </p:cNvPicPr>
          <p:nvPr/>
        </p:nvPicPr>
        <p:blipFill>
          <a:blip r:embed="rId5"/>
          <a:stretch>
            <a:fillRect/>
          </a:stretch>
        </p:blipFill>
        <p:spPr>
          <a:xfrm>
            <a:off x="12824201" y="6262774"/>
            <a:ext cx="14356107" cy="8919113"/>
          </a:xfrm>
          <a:prstGeom prst="rect">
            <a:avLst/>
          </a:prstGeom>
        </p:spPr>
      </p:pic>
      <p:pic>
        <p:nvPicPr>
          <p:cNvPr id="24" name="Picture 23">
            <a:extLst>
              <a:ext uri="{FF2B5EF4-FFF2-40B4-BE49-F238E27FC236}">
                <a16:creationId xmlns:a16="http://schemas.microsoft.com/office/drawing/2014/main" id="{44EB9B39-78BF-C915-E362-A8D291A34BDC}"/>
              </a:ext>
            </a:extLst>
          </p:cNvPr>
          <p:cNvPicPr>
            <a:picLocks noChangeAspect="1"/>
          </p:cNvPicPr>
          <p:nvPr/>
        </p:nvPicPr>
        <p:blipFill>
          <a:blip r:embed="rId6"/>
          <a:stretch>
            <a:fillRect/>
          </a:stretch>
        </p:blipFill>
        <p:spPr>
          <a:xfrm>
            <a:off x="12824202" y="16352683"/>
            <a:ext cx="14356106" cy="983546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75F92"/>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2152</TotalTime>
  <Words>1006</Words>
  <Application>Microsoft Macintosh PowerPoint</Application>
  <PresentationFormat>Custom</PresentationFormat>
  <Paragraphs>91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Times New Roman</vt:lpstr>
      <vt:lpstr>Wingdings</vt:lpstr>
      <vt:lpstr>Office Theme</vt:lpstr>
      <vt:lpstr> ADHD Symptoms, Drinking Norms, and Alcohol Use Outcomes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Alcohol Salience Moderates the Association Between  Perceived Importance and Use of Protective Behavioral Strategies</dc:title>
  <dc:creator>Stamates, Amy</dc:creator>
  <cp:lastModifiedBy>Melissa Rothstein</cp:lastModifiedBy>
  <cp:revision>25</cp:revision>
  <dcterms:created xsi:type="dcterms:W3CDTF">2018-02-23T18:37:03Z</dcterms:created>
  <dcterms:modified xsi:type="dcterms:W3CDTF">2023-07-25T23:50:18Z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2016-06-24T00:00:00Z</vt:filetime>
  </property>
  <property fmtid="{D5CDD505-2E9C-101B-9397-08002B2CF9AE}" pid="3" name="Creator">
    <vt:lpwstr>Adobe Acrobat Pro DC 15.16.20045</vt:lpwstr>
  </property>
  <property fmtid="{D5CDD505-2E9C-101B-9397-08002B2CF9AE}" pid="4" name="LastSaved">
    <vt:filetime>2018-02-23T00:00:00Z</vt:filetime>
  </property>
</Properties>
</file>